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147374472" r:id="rId5"/>
    <p:sldId id="2147479132" r:id="rId6"/>
    <p:sldId id="2147479247" r:id="rId7"/>
    <p:sldId id="2147479248" r:id="rId8"/>
    <p:sldId id="2147479272" r:id="rId9"/>
    <p:sldId id="2147479273" r:id="rId10"/>
    <p:sldId id="2147479274" r:id="rId11"/>
    <p:sldId id="2147479108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90A159-85E6-8432-1434-D4B71007F060}" name="John Wiggins (MHHSProgramme)" initials="" userId="S::john.wiggins@mhhsprogramme.co.uk::efd181b6-bd77-46dd-a7e6-3d433c1b40d5" providerId="AD"/>
  <p188:author id="{D3EF61B3-83EC-A2FE-CBE5-9167B4CF3CDC}" name="Matthew Breen (MHHSProgramme)" initials="MB" userId="S::matthew.breen@mhhsprogramme.co.uk::f063aa8b-6277-4a5e-b7a9-03d9dc56b663" providerId="AD"/>
  <p188:author id="{5CBF95C4-FD79-0EF1-559D-3DB7545EF079}" name="Fola Oki (MHHSProgramme)" initials="FO(" userId="S::fola.oki@mhhsprogramme.co.uk::55c54d09-9099-49f3-a43e-0accb9ff4a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C86961-1D15-114A-9B97-951962ED5423}" v="1" dt="2025-08-01T11:16:35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6"/>
  </p:normalViewPr>
  <p:slideViewPr>
    <p:cSldViewPr snapToGrid="0">
      <p:cViewPr varScale="1">
        <p:scale>
          <a:sx n="95" d="100"/>
          <a:sy n="95" d="100"/>
        </p:scale>
        <p:origin x="124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809E9-2EDA-8844-94C9-5B3F746AB052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C7CFE-AEA7-AD49-9D3F-C8A4298C7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36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A2758-3224-6149-9B77-93EC596001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97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1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D4D10-AA21-CD9E-150D-11873DAEC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F1ADA-1094-2EEF-461F-EABF20957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8C9531-F714-A3EA-FF07-AB54022BC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93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A70CC-2AAF-9B55-6E6A-CC72D85EF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C6DD5-156B-885B-03F3-7C5DD075B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702A8B-B3BC-6587-92E8-B1CBDD68F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4DEE0-B852-5C25-6DAF-B6AD06BE9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06B35-3A5E-DA44-9D21-A57E884990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56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4020E-CFD6-E489-2746-A56693117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A309E-BF22-0E8D-02E2-5151A8ED5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1B373-A356-37D0-100B-2B890B6ED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4D78A-8F1B-1864-E4B8-387E0A1ED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06B35-3A5E-DA44-9D21-A57E884990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689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A648A-8F42-9BDD-7DCA-0F440E6CF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F2EDD3-6AA9-B9A3-ACCE-544C8F7B5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894743-3BD7-A522-343C-69B0072ED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FE56A-0C9A-B9F2-D668-9B3990674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06B35-3A5E-DA44-9D21-A57E884990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49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2">
            <a:extLst>
              <a:ext uri="{FF2B5EF4-FFF2-40B4-BE49-F238E27FC236}">
                <a16:creationId xmlns:a16="http://schemas.microsoft.com/office/drawing/2014/main" id="{3A812725-A765-7446-935C-AF297F7BBBE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796" y="3016434"/>
            <a:ext cx="11557369" cy="25638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6000" baseline="0">
                <a:solidFill>
                  <a:schemeClr val="bg2"/>
                </a:solidFill>
              </a:defRPr>
            </a:lvl1pPr>
          </a:lstStyle>
          <a:p>
            <a:pPr marL="7702" marR="3081">
              <a:lnSpc>
                <a:spcPts val="6501"/>
              </a:lnSpc>
              <a:spcBef>
                <a:spcPts val="819"/>
              </a:spcBef>
            </a:pPr>
            <a:r>
              <a:rPr lang="en-GB" sz="6004" spc="-76"/>
              <a:t>Presentation title</a:t>
            </a:r>
            <a:endParaRPr sz="6004"/>
          </a:p>
        </p:txBody>
      </p:sp>
      <p:sp>
        <p:nvSpPr>
          <p:cNvPr id="78" name="object 23">
            <a:extLst>
              <a:ext uri="{FF2B5EF4-FFF2-40B4-BE49-F238E27FC236}">
                <a16:creationId xmlns:a16="http://schemas.microsoft.com/office/drawing/2014/main" id="{9627D275-D64E-B04D-A318-D4A3D7DD6792}"/>
              </a:ext>
            </a:extLst>
          </p:cNvPr>
          <p:cNvSpPr/>
          <p:nvPr userDrawn="1"/>
        </p:nvSpPr>
        <p:spPr>
          <a:xfrm>
            <a:off x="317500" y="3016434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E7AFC72E-D21F-BB49-901B-34CE37001F0B}"/>
              </a:ext>
            </a:extLst>
          </p:cNvPr>
          <p:cNvSpPr/>
          <p:nvPr userDrawn="1"/>
        </p:nvSpPr>
        <p:spPr>
          <a:xfrm>
            <a:off x="317500" y="5659541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94FBB1-9994-594D-B4FE-5C838120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797" y="6183199"/>
            <a:ext cx="1252304" cy="359904"/>
          </a:xfrm>
        </p:spPr>
        <p:txBody>
          <a:bodyPr lIns="0" tIns="0" rIns="0" bIns="0" anchor="t"/>
          <a:lstStyle>
            <a:lvl1pPr marL="7702" algn="l" defTabSz="914400" rtl="0" eaLnBrk="1" latinLnBrk="0" hangingPunct="1">
              <a:defRPr lang="en-GB" sz="1243" kern="1200" spc="-36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1E221D33-3BEF-884F-B10F-57F5C0ACCE11}" type="datetime1">
              <a:rPr lang="en-GB" smtClean="0"/>
              <a:t>01/08/2025</a:t>
            </a:fld>
            <a:endParaRPr lang="en-GB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E525535E-EFCC-0B41-851E-9EBA858A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5738809"/>
            <a:ext cx="7747000" cy="3651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4D4666D-794D-704D-A6E2-538ECC652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97" y="314898"/>
            <a:ext cx="2318400" cy="6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6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1655B42D-6291-5D4E-B9CC-8B8FF50C6EB1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2642" y="703534"/>
            <a:ext cx="6109358" cy="615422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9FF5593-6CC8-054D-88F6-35E45966D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49" name="Date Placeholder 3">
            <a:extLst>
              <a:ext uri="{FF2B5EF4-FFF2-40B4-BE49-F238E27FC236}">
                <a16:creationId xmlns:a16="http://schemas.microsoft.com/office/drawing/2014/main" id="{899793CC-9355-3240-A589-4E2569CB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D9953351-230A-B447-9CE4-8AD88F06B66E}" type="datetime1">
              <a:rPr lang="en-GB" smtClean="0"/>
              <a:t>01/08/2025</a:t>
            </a:fld>
            <a:endParaRPr lang="en-GB"/>
          </a:p>
        </p:txBody>
      </p:sp>
      <p:sp>
        <p:nvSpPr>
          <p:cNvPr id="50" name="Footer Placeholder 4">
            <a:extLst>
              <a:ext uri="{FF2B5EF4-FFF2-40B4-BE49-F238E27FC236}">
                <a16:creationId xmlns:a16="http://schemas.microsoft.com/office/drawing/2014/main" id="{6C8EC80A-C520-A241-A11B-7DAE8203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946CC07-7050-B749-B323-CA504ABAA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1655B42D-6291-5D4E-B9CC-8B8FF50C6EB1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2642" y="714374"/>
            <a:ext cx="6109358" cy="614337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6708FA-69DA-BD4B-8D48-0C589473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938C61D5-DAF2-8849-A5A9-FB3E84D9B59E}" type="datetime1">
              <a:rPr lang="en-GB" smtClean="0"/>
              <a:t>01/08/2025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6A8014C-43F0-3143-9032-950C5CEC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80A75A5C-EFCF-AA41-831C-BE9B1E54DC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2A8DB7B-B93E-CA49-94CB-E7076C0D9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5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8600" y="824881"/>
            <a:ext cx="6654800" cy="5329333"/>
          </a:xfrm>
        </p:spPr>
        <p:txBody>
          <a:bodyPr lIns="0" tIns="0" rIns="0" bIns="0" anchor="ctr">
            <a:noAutofit/>
          </a:bodyPr>
          <a:lstStyle>
            <a:lvl1pPr marL="0" marR="3081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10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55C4ED-F29C-D048-9612-125CC0A8C7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3" y="824881"/>
            <a:ext cx="2459037" cy="198181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BF46656-EDC9-A446-B733-34D2530A4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4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8600" y="824881"/>
            <a:ext cx="6654800" cy="5329333"/>
          </a:xfrm>
        </p:spPr>
        <p:txBody>
          <a:bodyPr lIns="0" tIns="0" rIns="0" bIns="0" anchor="ctr">
            <a:noAutofit/>
          </a:bodyPr>
          <a:lstStyle>
            <a:lvl1pPr marL="0" marR="3081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10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55C4ED-F29C-D048-9612-125CC0A8C7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563" y="824881"/>
            <a:ext cx="2459037" cy="198181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  <a:tabLst/>
              <a:defRPr lang="en-GB" sz="1150" kern="1200" spc="0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ACAB7D5-60D9-8C40-8A10-A70B72FB3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96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698" y="824881"/>
            <a:ext cx="7087996" cy="5329333"/>
          </a:xfrm>
        </p:spPr>
        <p:txBody>
          <a:bodyPr lIns="0" tIns="0" rIns="0" bIns="0">
            <a:no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GB" sz="42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263414B6-4E29-ED45-A571-82A356036AAC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ADB55DD-B6F5-2E46-9052-B9ADDEF5B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31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bg>
      <p:bgPr>
        <a:solidFill>
          <a:srgbClr val="00B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698" y="824881"/>
            <a:ext cx="7087996" cy="5329333"/>
          </a:xfrm>
        </p:spPr>
        <p:txBody>
          <a:bodyPr lIns="0" tIns="0" rIns="0" bIns="0">
            <a:no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GB" sz="42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4FD11869-2CAD-924A-B68E-9CA278F109C0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1348C67-86CC-B740-B6C8-079D8C3C3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95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698" y="824881"/>
            <a:ext cx="7087996" cy="5329333"/>
          </a:xfrm>
        </p:spPr>
        <p:txBody>
          <a:bodyPr lIns="0" tIns="0" rIns="0" bIns="0">
            <a:no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GB" sz="42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FA011F0B-B00C-5E4F-927E-EDF4718E2998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F4EE6CF-6194-F64A-A78A-1A963DE0F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74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698" y="824881"/>
            <a:ext cx="7087996" cy="5329333"/>
          </a:xfrm>
        </p:spPr>
        <p:txBody>
          <a:bodyPr lIns="0" tIns="0" rIns="0" bIns="0">
            <a:no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None/>
              <a:defRPr lang="en-GB" sz="42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6FDCB8A7-D8C1-474B-BC64-182DA03CFE44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EAD88DC-91E8-8240-B22F-7F700A783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49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798" y="929379"/>
            <a:ext cx="10499936" cy="355581"/>
          </a:xfrm>
        </p:spPr>
        <p:txBody>
          <a:bodyPr lIns="0" tIns="0" rIns="0" bIns="0">
            <a:norm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2500" kern="1200" spc="-9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C587C-1700-944A-8F52-6237D3E353FD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D99C98-0424-B248-B12E-302DA0F80BF8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01233C5-AC46-9E44-8F2F-E23D49830B9D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F2EF27EE-57C3-2044-A567-50057F3ACB4F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5F15E7A-8C2A-4D49-9C28-B32F43AB88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8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D3511-B418-EE43-BEAA-73EB8106D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798" y="929379"/>
            <a:ext cx="10499936" cy="355581"/>
          </a:xfrm>
        </p:spPr>
        <p:txBody>
          <a:bodyPr lIns="0" tIns="0" rIns="0" bIns="0">
            <a:norm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2500" kern="1200" spc="-9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37AE9C42-4360-7346-8253-720261CBF977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qua">
    <p:bg>
      <p:bgPr>
        <a:solidFill>
          <a:srgbClr val="00B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2">
            <a:extLst>
              <a:ext uri="{FF2B5EF4-FFF2-40B4-BE49-F238E27FC236}">
                <a16:creationId xmlns:a16="http://schemas.microsoft.com/office/drawing/2014/main" id="{3A812725-A765-7446-935C-AF297F7BBBE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796" y="3016434"/>
            <a:ext cx="11557369" cy="25638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6000" baseline="0">
                <a:solidFill>
                  <a:schemeClr val="bg2"/>
                </a:solidFill>
              </a:defRPr>
            </a:lvl1pPr>
          </a:lstStyle>
          <a:p>
            <a:pPr marL="7702" marR="3081">
              <a:lnSpc>
                <a:spcPts val="6501"/>
              </a:lnSpc>
              <a:spcBef>
                <a:spcPts val="819"/>
              </a:spcBef>
            </a:pPr>
            <a:r>
              <a:rPr lang="en-GB" sz="6004" spc="-76"/>
              <a:t>Presentation title</a:t>
            </a:r>
            <a:endParaRPr sz="6004"/>
          </a:p>
        </p:txBody>
      </p:sp>
      <p:sp>
        <p:nvSpPr>
          <p:cNvPr id="78" name="object 23">
            <a:extLst>
              <a:ext uri="{FF2B5EF4-FFF2-40B4-BE49-F238E27FC236}">
                <a16:creationId xmlns:a16="http://schemas.microsoft.com/office/drawing/2014/main" id="{9627D275-D64E-B04D-A318-D4A3D7DD6792}"/>
              </a:ext>
            </a:extLst>
          </p:cNvPr>
          <p:cNvSpPr/>
          <p:nvPr userDrawn="1"/>
        </p:nvSpPr>
        <p:spPr>
          <a:xfrm>
            <a:off x="317500" y="3016434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E7AFC72E-D21F-BB49-901B-34CE37001F0B}"/>
              </a:ext>
            </a:extLst>
          </p:cNvPr>
          <p:cNvSpPr/>
          <p:nvPr userDrawn="1"/>
        </p:nvSpPr>
        <p:spPr>
          <a:xfrm>
            <a:off x="317500" y="5659541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94FBB1-9994-594D-B4FE-5C838120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797" y="6183199"/>
            <a:ext cx="1252304" cy="359904"/>
          </a:xfrm>
        </p:spPr>
        <p:txBody>
          <a:bodyPr lIns="0" tIns="0" rIns="0" bIns="0" anchor="t"/>
          <a:lstStyle>
            <a:lvl1pPr marL="7702" algn="l" defTabSz="914400" rtl="0" eaLnBrk="1" latinLnBrk="0" hangingPunct="1">
              <a:defRPr lang="en-GB" sz="1243" kern="1200" spc="-36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04106910-2FF3-8B45-A5FF-221A098DA9FE}" type="datetime1">
              <a:rPr lang="en-GB" smtClean="0"/>
              <a:t>01/08/2025</a:t>
            </a:fld>
            <a:endParaRPr lang="en-GB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E525535E-EFCC-0B41-851E-9EBA858A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5738809"/>
            <a:ext cx="7747000" cy="3651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19BAF97-0239-CC41-8B63-81F465592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97" y="314898"/>
            <a:ext cx="2318400" cy="6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8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CD878C22-A3A8-EC47-9678-58EEAD86EA42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51C52A-99F9-6848-A104-801F3DD84E5A}"/>
              </a:ext>
            </a:extLst>
          </p:cNvPr>
          <p:cNvGrpSpPr/>
          <p:nvPr userDrawn="1"/>
        </p:nvGrpSpPr>
        <p:grpSpPr>
          <a:xfrm>
            <a:off x="309798" y="1067478"/>
            <a:ext cx="5722847" cy="1523081"/>
            <a:chOff x="317501" y="1067478"/>
            <a:chExt cx="5715144" cy="1523081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64ACE531-EB2F-6847-90B5-B7582EC379A6}"/>
                </a:ext>
              </a:extLst>
            </p:cNvPr>
            <p:cNvSpPr/>
            <p:nvPr userDrawn="1"/>
          </p:nvSpPr>
          <p:spPr>
            <a:xfrm>
              <a:off x="317501" y="1067478"/>
              <a:ext cx="5715144" cy="0"/>
            </a:xfrm>
            <a:custGeom>
              <a:avLst/>
              <a:gdLst/>
              <a:ahLst/>
              <a:cxnLst/>
              <a:rect l="l" t="t" r="r" b="b"/>
              <a:pathLst>
                <a:path w="9424035">
                  <a:moveTo>
                    <a:pt x="0" y="0"/>
                  </a:moveTo>
                  <a:lnTo>
                    <a:pt x="9423796" y="0"/>
                  </a:lnTo>
                </a:path>
              </a:pathLst>
            </a:custGeom>
            <a:ln w="6350">
              <a:solidFill>
                <a:srgbClr val="051426"/>
              </a:solidFill>
            </a:ln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0" name="object 24">
              <a:extLst>
                <a:ext uri="{FF2B5EF4-FFF2-40B4-BE49-F238E27FC236}">
                  <a16:creationId xmlns:a16="http://schemas.microsoft.com/office/drawing/2014/main" id="{8CE4EE00-5005-5F45-8900-028744BFB846}"/>
                </a:ext>
              </a:extLst>
            </p:cNvPr>
            <p:cNvSpPr/>
            <p:nvPr userDrawn="1"/>
          </p:nvSpPr>
          <p:spPr>
            <a:xfrm>
              <a:off x="317501" y="2590559"/>
              <a:ext cx="5715144" cy="0"/>
            </a:xfrm>
            <a:custGeom>
              <a:avLst/>
              <a:gdLst/>
              <a:ahLst/>
              <a:cxnLst/>
              <a:rect l="l" t="t" r="r" b="b"/>
              <a:pathLst>
                <a:path w="9424035">
                  <a:moveTo>
                    <a:pt x="0" y="0"/>
                  </a:moveTo>
                  <a:lnTo>
                    <a:pt x="9423796" y="0"/>
                  </a:lnTo>
                </a:path>
              </a:pathLst>
            </a:custGeom>
            <a:ln w="6350">
              <a:solidFill>
                <a:srgbClr val="051426"/>
              </a:solidFill>
            </a:ln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2EAAA7-1C4C-0744-B048-00005AF4B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3165" y="1041165"/>
            <a:ext cx="4741335" cy="54356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FC261C-9FA9-3848-889B-C614AFA3E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798" y="1206266"/>
            <a:ext cx="2700000" cy="1326316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GB" sz="1152" b="1" kern="1200" spc="-3" baseline="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71450" marR="3081" indent="-1714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marL="88900" marR="3081" lvl="2" indent="-889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</a:pPr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9648843-38FB-6041-8DF3-3F00BD76EF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9798" y="2756285"/>
            <a:ext cx="2700000" cy="335458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GB" sz="1152" b="1" kern="1200" spc="-3" baseline="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900" marR="3081" indent="-889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56A5AF2-8DD6-FB4C-AD8F-6F26413FA2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2645" y="2756285"/>
            <a:ext cx="2700000" cy="335458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GB" sz="1152" b="1" kern="1200" spc="-3" baseline="0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900" marR="3081" indent="-88900" algn="l" defTabSz="914400" rtl="0" eaLnBrk="1" latinLnBrk="0" hangingPunct="1">
              <a:lnSpc>
                <a:spcPct val="105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en-GB" sz="100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None/>
              <a:defRPr lang="en-GB" sz="100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789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1602" cy="365125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647024-0B38-DE40-B447-666992EA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2F5373A5-ED1F-BE46-BA73-5D931EE9D5BB}" type="datetime1">
              <a:rPr lang="en-GB" smtClean="0"/>
              <a:t>01/08/2025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2102FD4-D85F-0243-BB23-5158FA72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424C9-F7C2-2440-BB98-7AA5ADFB8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798" y="1085496"/>
            <a:ext cx="2897139" cy="5023135"/>
          </a:xfrm>
          <a:solidFill>
            <a:schemeClr val="accent1"/>
          </a:solidFill>
        </p:spPr>
        <p:txBody>
          <a:bodyPr lIns="144000" tIns="2160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1113" indent="0">
              <a:buNone/>
              <a:tabLst/>
              <a:defRPr sz="1800">
                <a:solidFill>
                  <a:schemeClr val="bg2"/>
                </a:solidFill>
              </a:defRPr>
            </a:lvl2pPr>
            <a:lvl3pPr marL="11113" indent="0">
              <a:buNone/>
              <a:tabLst/>
              <a:defRPr sz="1800">
                <a:solidFill>
                  <a:schemeClr val="bg2"/>
                </a:solidFill>
              </a:defRPr>
            </a:lvl3pPr>
            <a:lvl4pPr marL="11113" indent="0">
              <a:buNone/>
              <a:tabLst/>
              <a:defRPr sz="1800">
                <a:solidFill>
                  <a:schemeClr val="bg2"/>
                </a:solidFill>
              </a:defRPr>
            </a:lvl4pPr>
            <a:lvl5pPr marL="11113" indent="0">
              <a:buNone/>
              <a:tabLst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C540CB8-8585-DE4B-973E-EA081D358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5179" y="1085496"/>
            <a:ext cx="2897139" cy="5023135"/>
          </a:xfrm>
          <a:solidFill>
            <a:schemeClr val="accent2"/>
          </a:solidFill>
        </p:spPr>
        <p:txBody>
          <a:bodyPr lIns="144000" tIns="2160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1113" indent="0">
              <a:buNone/>
              <a:tabLst/>
              <a:defRPr sz="1800">
                <a:solidFill>
                  <a:schemeClr val="bg2"/>
                </a:solidFill>
              </a:defRPr>
            </a:lvl2pPr>
            <a:lvl3pPr marL="11113" indent="0">
              <a:buNone/>
              <a:tabLst/>
              <a:defRPr sz="1800">
                <a:solidFill>
                  <a:schemeClr val="bg2"/>
                </a:solidFill>
              </a:defRPr>
            </a:lvl3pPr>
            <a:lvl4pPr marL="11113" indent="0">
              <a:buNone/>
              <a:tabLst/>
              <a:defRPr sz="1800">
                <a:solidFill>
                  <a:schemeClr val="bg2"/>
                </a:solidFill>
              </a:defRPr>
            </a:lvl4pPr>
            <a:lvl5pPr marL="11113" indent="0">
              <a:buNone/>
              <a:tabLst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70A3AB0-36B6-1A4D-8ABC-DD91E11CE4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0560" y="1085496"/>
            <a:ext cx="2897139" cy="5023135"/>
          </a:xfrm>
          <a:solidFill>
            <a:schemeClr val="tx1"/>
          </a:solidFill>
        </p:spPr>
        <p:txBody>
          <a:bodyPr lIns="144000" tIns="2160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1113" indent="0">
              <a:buNone/>
              <a:tabLst/>
              <a:defRPr sz="1800">
                <a:solidFill>
                  <a:schemeClr val="bg2"/>
                </a:solidFill>
              </a:defRPr>
            </a:lvl2pPr>
            <a:lvl3pPr marL="11113" indent="0">
              <a:buNone/>
              <a:tabLst/>
              <a:defRPr sz="1800">
                <a:solidFill>
                  <a:schemeClr val="bg2"/>
                </a:solidFill>
              </a:defRPr>
            </a:lvl3pPr>
            <a:lvl4pPr marL="11113" indent="0">
              <a:buNone/>
              <a:tabLst/>
              <a:defRPr sz="1800">
                <a:solidFill>
                  <a:schemeClr val="bg2"/>
                </a:solidFill>
              </a:defRPr>
            </a:lvl4pPr>
            <a:lvl5pPr marL="11113" indent="0">
              <a:buNone/>
              <a:tabLst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AE425FF-8327-9B44-86DE-348A9C8700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95941" y="1085496"/>
            <a:ext cx="2897139" cy="5023135"/>
          </a:xfrm>
          <a:solidFill>
            <a:srgbClr val="00B4AC"/>
          </a:solidFill>
        </p:spPr>
        <p:txBody>
          <a:bodyPr lIns="144000" tIns="216000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1113" indent="0">
              <a:buNone/>
              <a:tabLst/>
              <a:defRPr sz="1800">
                <a:solidFill>
                  <a:schemeClr val="bg2"/>
                </a:solidFill>
              </a:defRPr>
            </a:lvl2pPr>
            <a:lvl3pPr marL="11113" indent="0">
              <a:buNone/>
              <a:tabLst/>
              <a:defRPr sz="1800">
                <a:solidFill>
                  <a:schemeClr val="bg2"/>
                </a:solidFill>
              </a:defRPr>
            </a:lvl3pPr>
            <a:lvl4pPr marL="11113" indent="0">
              <a:buNone/>
              <a:tabLst/>
              <a:defRPr sz="1800">
                <a:solidFill>
                  <a:schemeClr val="bg2"/>
                </a:solidFill>
              </a:defRPr>
            </a:lvl4pPr>
            <a:lvl5pPr marL="11113" indent="0">
              <a:buNone/>
              <a:tabLst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495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11200"/>
            <a:ext cx="8985249" cy="614680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72F08B-62B7-314E-8B22-09ACD252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B7F64D74-41E8-5041-A04D-58A61D5EF2D4}" type="datetime1">
              <a:rPr lang="en-GB" smtClean="0"/>
              <a:t>01/08/2025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4B6D05-B365-684D-8A64-62FEA541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EC79FA5-AFA9-1B46-B69B-06BA3155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B1A4079-9736-9444-9F76-CF919E03D9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17551"/>
            <a:ext cx="8985249" cy="614045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72F08B-62B7-314E-8B22-09ACD252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FC4FC904-B30B-584F-B373-B2418659CF3C}" type="datetime1">
              <a:rPr lang="en-GB" smtClean="0"/>
              <a:t>01/08/2025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4B6D05-B365-684D-8A64-62FEA541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EC79FA5-AFA9-1B46-B69B-06BA3155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A873AAC-B860-0247-A173-3A3FE6EB0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33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 Slide 3">
    <p:bg>
      <p:bgPr>
        <a:solidFill>
          <a:srgbClr val="00B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17551"/>
            <a:ext cx="8985249" cy="614045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72F08B-62B7-314E-8B22-09ACD252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12CB1D1D-B59E-7B4F-A74E-AA188728F832}" type="datetime1">
              <a:rPr lang="en-GB" smtClean="0"/>
              <a:t>01/08/2025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4B6D05-B365-684D-8A64-62FEA541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EC79FA5-AFA9-1B46-B69B-06BA3155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0771A58-4747-D340-B75D-2DAE477A0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68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17551"/>
            <a:ext cx="8985249" cy="6140450"/>
          </a:xfr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372F08B-62B7-314E-8B22-09ACD252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D0482D29-4222-B041-A75D-988BBE0246A7}" type="datetime1">
              <a:rPr lang="en-GB" smtClean="0"/>
              <a:t>01/08/2025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4B6D05-B365-684D-8A64-62FEA541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EC79FA5-AFA9-1B46-B69B-06BA3155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09C4A1F-1615-A244-B2B3-D1A731E7C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71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FA16C8F8-3E0F-4C44-A9AE-1E7A1AB2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5F385-DF27-F844-A20C-2BF3176C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98" y="1605492"/>
            <a:ext cx="11572404" cy="45714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  <a:lvl2pPr marL="133350" indent="-123825">
              <a:tabLst/>
              <a:defRPr sz="1800"/>
            </a:lvl2pPr>
            <a:lvl3pPr marL="9525" indent="0">
              <a:buNone/>
              <a:tabLst/>
              <a:defRPr sz="1600"/>
            </a:lvl3pPr>
            <a:lvl4pPr marL="9525" indent="0">
              <a:buNone/>
              <a:tabLst/>
              <a:defRPr sz="1400"/>
            </a:lvl4pPr>
            <a:lvl5pPr marL="9525" indent="0">
              <a:buNone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0485-38B2-0047-ADF5-13342D90A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A9459-87CD-D24B-AF27-817749CAB36B}" type="datetime1">
              <a:rPr lang="en-GB" smtClean="0"/>
              <a:t>01/08/2025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641C-FB0C-AD45-AB74-133F7A38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B60D-3EE4-4B42-B95B-AFB2FFF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1AE8D27-92AD-034F-9123-B07CCFEFB4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798" y="929379"/>
            <a:ext cx="11572404" cy="355581"/>
          </a:xfrm>
        </p:spPr>
        <p:txBody>
          <a:bodyPr lIns="0" tIns="0" rIns="0" bIns="0">
            <a:norm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2500" kern="1200" spc="-9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54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53A1-4411-4D49-A1F6-70AC18AC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C9C69-D498-304D-8261-0E6AB5289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798" y="1825625"/>
            <a:ext cx="5710002" cy="4351338"/>
          </a:xfrm>
        </p:spPr>
        <p:txBody>
          <a:bodyPr lIns="0" tIns="0" rIns="0" bIns="0">
            <a:normAutofit/>
          </a:bodyPr>
          <a:lstStyle>
            <a:lvl1pPr marL="9525" indent="0">
              <a:buNone/>
              <a:tabLst/>
              <a:defRPr sz="2000"/>
            </a:lvl1pPr>
            <a:lvl2pPr marL="9525" indent="0">
              <a:buNone/>
              <a:tabLst/>
              <a:defRPr sz="1800"/>
            </a:lvl2pPr>
            <a:lvl3pPr marL="9525" indent="0">
              <a:buNone/>
              <a:tabLst/>
              <a:defRPr sz="1600"/>
            </a:lvl3pPr>
            <a:lvl4pPr marL="9525" indent="0">
              <a:buNone/>
              <a:tabLst/>
              <a:defRPr sz="1400"/>
            </a:lvl4pPr>
            <a:lvl5pPr marL="9525" indent="0">
              <a:buNone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0BF02-4B5D-5A4F-B77E-511873F23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0002" cy="4351338"/>
          </a:xfrm>
        </p:spPr>
        <p:txBody>
          <a:bodyPr lIns="0" tIns="0" rIns="0" bIns="0">
            <a:normAutofit/>
          </a:bodyPr>
          <a:lstStyle>
            <a:lvl1pPr marL="9525" indent="0">
              <a:buNone/>
              <a:tabLst/>
              <a:defRPr sz="2000"/>
            </a:lvl1pPr>
            <a:lvl2pPr marL="9525" indent="0">
              <a:buNone/>
              <a:tabLst/>
              <a:defRPr sz="1800"/>
            </a:lvl2pPr>
            <a:lvl3pPr marL="9525" indent="0">
              <a:buNone/>
              <a:tabLst/>
              <a:defRPr sz="1600"/>
            </a:lvl3pPr>
            <a:lvl4pPr marL="9525" indent="0">
              <a:buNone/>
              <a:tabLst/>
              <a:defRPr sz="1400"/>
            </a:lvl4pPr>
            <a:lvl5pPr marL="9525" indent="0">
              <a:buNone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0A69F-C1E4-A745-BC3A-E0B4EE49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F82C-9515-104A-8F0C-1F91032F2D5A}" type="datetime1">
              <a:rPr lang="en-GB" smtClean="0"/>
              <a:t>01/08/2025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F722D-251B-E243-AAE6-BB529A8B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BAA9B-75F1-C04E-BFCA-A1BD4D86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7D5CD8D-D2A5-D84C-B585-225619CCA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798" y="929379"/>
            <a:ext cx="11572404" cy="355581"/>
          </a:xfrm>
        </p:spPr>
        <p:txBody>
          <a:bodyPr lIns="0" tIns="0" rIns="0" bIns="0">
            <a:normAutofit/>
          </a:bodyPr>
          <a:lstStyle>
            <a:lvl1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2500" kern="1200" spc="-9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0" marR="308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5000" kern="1200" spc="-58" baseline="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924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12F86-C60A-3945-A6B0-9ADAA494D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798" y="1145005"/>
            <a:ext cx="5687777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24686-44F2-5A49-AEEB-88131EC45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798" y="2159000"/>
            <a:ext cx="5687777" cy="4030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6E04D-593E-D941-9BAC-C85E6387A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45005"/>
            <a:ext cx="5710002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B40D0-C8E0-C84A-8550-FF167BCE5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59000"/>
            <a:ext cx="5710002" cy="40306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BD753-F20B-3F42-9A7F-A03D8D05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0D1-9E73-744F-BB89-6A9D07D3DA11}" type="datetime1">
              <a:rPr lang="en-GB" smtClean="0"/>
              <a:t>01/08/2025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03B32-31F2-E648-8ABB-DD375915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7D1B7-7655-6049-A859-32E6ABEC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E052BD-54C7-2049-8E3B-37D6D151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934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0AC5-8DC4-3543-9731-C196D559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E6CC9-13D3-7242-B81C-B6438C60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1945-3EA9-094B-BA6D-E5B14B3C91F1}" type="datetime1">
              <a:rPr lang="en-GB" smtClean="0"/>
              <a:t>01/08/2025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6ECFE-675E-2B4B-B1AA-81CC18CA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E494-7FB6-E44D-B87C-091850A8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4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2">
            <a:extLst>
              <a:ext uri="{FF2B5EF4-FFF2-40B4-BE49-F238E27FC236}">
                <a16:creationId xmlns:a16="http://schemas.microsoft.com/office/drawing/2014/main" id="{3A812725-A765-7446-935C-AF297F7BBBE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796" y="3016434"/>
            <a:ext cx="11557369" cy="25638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6000" baseline="0">
                <a:solidFill>
                  <a:schemeClr val="bg2"/>
                </a:solidFill>
              </a:defRPr>
            </a:lvl1pPr>
          </a:lstStyle>
          <a:p>
            <a:pPr marL="7702" marR="3081">
              <a:lnSpc>
                <a:spcPts val="6501"/>
              </a:lnSpc>
              <a:spcBef>
                <a:spcPts val="819"/>
              </a:spcBef>
            </a:pPr>
            <a:r>
              <a:rPr lang="en-GB" sz="6004" spc="-76"/>
              <a:t>Presentation title</a:t>
            </a:r>
            <a:endParaRPr sz="6004"/>
          </a:p>
        </p:txBody>
      </p:sp>
      <p:sp>
        <p:nvSpPr>
          <p:cNvPr id="78" name="object 23">
            <a:extLst>
              <a:ext uri="{FF2B5EF4-FFF2-40B4-BE49-F238E27FC236}">
                <a16:creationId xmlns:a16="http://schemas.microsoft.com/office/drawing/2014/main" id="{9627D275-D64E-B04D-A318-D4A3D7DD6792}"/>
              </a:ext>
            </a:extLst>
          </p:cNvPr>
          <p:cNvSpPr/>
          <p:nvPr userDrawn="1"/>
        </p:nvSpPr>
        <p:spPr>
          <a:xfrm>
            <a:off x="317500" y="3016434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E7AFC72E-D21F-BB49-901B-34CE37001F0B}"/>
              </a:ext>
            </a:extLst>
          </p:cNvPr>
          <p:cNvSpPr/>
          <p:nvPr userDrawn="1"/>
        </p:nvSpPr>
        <p:spPr>
          <a:xfrm>
            <a:off x="317500" y="5659541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94FBB1-9994-594D-B4FE-5C838120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797" y="6183199"/>
            <a:ext cx="1252304" cy="359904"/>
          </a:xfrm>
        </p:spPr>
        <p:txBody>
          <a:bodyPr lIns="0" tIns="0" rIns="0" bIns="0" anchor="t"/>
          <a:lstStyle>
            <a:lvl1pPr marL="7702" algn="l" defTabSz="914400" rtl="0" eaLnBrk="1" latinLnBrk="0" hangingPunct="1">
              <a:defRPr lang="en-GB" sz="1243" kern="1200" spc="-36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74F9B9AC-BC3E-184B-B23C-C549220B31AC}" type="datetime1">
              <a:rPr lang="en-GB" smtClean="0"/>
              <a:t>01/08/2025</a:t>
            </a:fld>
            <a:endParaRPr lang="en-GB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E525535E-EFCC-0B41-851E-9EBA858A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5738809"/>
            <a:ext cx="7747000" cy="3651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64072F-8820-F74E-AC4E-E4BB05F1B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97" y="314898"/>
            <a:ext cx="2318400" cy="6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84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0AC5-8DC4-3543-9731-C196D559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E6CC9-13D3-7242-B81C-B6438C60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9055-3832-3D4D-8548-A581DCEF48C3}" type="datetime1">
              <a:rPr lang="en-GB" smtClean="0"/>
              <a:t>01/08/2025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6ECFE-675E-2B4B-B1AA-81CC18CA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E494-7FB6-E44D-B87C-091850A8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F29CAB4-AF1C-7540-8ABB-4D98C90B59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9798" y="1557704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4190B4-E130-A94A-BEB9-2F039D251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3348" y="1557704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ED21A41A-63B7-C34D-9D0B-FC9A22181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8350" y="1557704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D6A4B64-77FB-1E4C-86CF-A2FD5D14BB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1900" y="1557704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B6019427-851D-1A44-9F49-172D75933E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15102" y="1557704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7E92C4B-8AD1-4647-BC3A-1E0DE55FA8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48652" y="1557704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01EE1498-6411-B943-9975-A1C45D947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9798" y="3673943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DDBD8A4-0F16-6D40-ADF1-85BB21D5B5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43348" y="3673943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5B1DE1DB-7F91-EB41-8A2E-A7ED9EA043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18350" y="3673943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9CA0B7D-3FA4-284D-91A9-8DEB774810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1900" y="3673943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9B8A93CA-8938-664E-A4CC-9BB3FE9824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15102" y="3673943"/>
            <a:ext cx="1733550" cy="173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44DDD62C-EFA2-F543-A265-BD9713CD62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48652" y="3673943"/>
            <a:ext cx="1733550" cy="1733550"/>
          </a:xfrm>
          <a:solidFill>
            <a:schemeClr val="accent1"/>
          </a:solidFill>
        </p:spPr>
        <p:txBody>
          <a:bodyPr tIns="251999">
            <a:noAutofit/>
          </a:bodyPr>
          <a:lstStyle>
            <a:lvl1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1pPr>
            <a:lvl2pPr marL="0" indent="0">
              <a:spcBef>
                <a:spcPts val="500"/>
              </a:spcBef>
              <a:buNone/>
              <a:tabLst/>
              <a:defRPr sz="1150">
                <a:solidFill>
                  <a:schemeClr val="bg2"/>
                </a:solidFill>
              </a:defRPr>
            </a:lvl2pPr>
            <a:lvl3pPr marL="0" indent="0">
              <a:spcBef>
                <a:spcPts val="2400"/>
              </a:spcBef>
              <a:buNone/>
              <a:tabLst/>
              <a:defRPr sz="800">
                <a:solidFill>
                  <a:schemeClr val="bg2"/>
                </a:solidFill>
              </a:defRPr>
            </a:lvl3pPr>
            <a:lvl4pPr marL="1371600" indent="0">
              <a:buNone/>
              <a:defRPr sz="1150">
                <a:solidFill>
                  <a:schemeClr val="bg2"/>
                </a:solidFill>
              </a:defRPr>
            </a:lvl4pPr>
            <a:lvl5pPr marL="1828800" indent="0">
              <a:buNone/>
              <a:defRPr sz="11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First name</a:t>
            </a:r>
          </a:p>
          <a:p>
            <a:pPr lvl="1"/>
            <a:r>
              <a:rPr lang="en-GB"/>
              <a:t>Last name</a:t>
            </a:r>
          </a:p>
          <a:p>
            <a:pPr lvl="2"/>
            <a:r>
              <a:rPr lang="en-GB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715165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AF727-9CD9-BC4D-BC7C-52823FEB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6BF2-B8DC-594A-A066-A40CEF1910DD}" type="datetime1">
              <a:rPr lang="en-GB" smtClean="0"/>
              <a:t>01/08/2025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39CA4-991B-2A4E-8264-20639873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E83C0-8193-684C-9732-9F570DA5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77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62400-6D40-C440-BFDF-7221724C6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99014" cy="5222875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8BDB1-01A6-D74A-AFA7-9D45F901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798" y="987425"/>
            <a:ext cx="4462227" cy="515470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E0076-8B2F-A848-8811-70961D99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F309-9A78-414E-90BF-A8D1DBE0D2CC}" type="datetime1">
              <a:rPr lang="en-GB" smtClean="0"/>
              <a:t>01/08/2025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00824-FE70-AB4B-99AC-3A3B9279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348B9-52FF-4346-AE1B-368F75E0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426294-6EB9-6743-8DB9-656810FE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37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590C5F-2AE4-B74A-9EA9-07E16363A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5A8B5-07AC-DE42-847D-71C14379A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798" y="987425"/>
            <a:ext cx="4462227" cy="48815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ADEE1-76CC-284D-BD86-4C384773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B2A3-02A8-1C42-8057-79BA64AFF0A9}" type="datetime1">
              <a:rPr lang="en-GB" smtClean="0"/>
              <a:t>01/08/2025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48DD7-1C29-B549-A858-21DEC164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E3E8B-78FC-6F47-A5D9-23FF168B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26AA9F-8A21-D647-800C-D530850C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45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E963F-1113-B749-8699-9E7479C6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15747-6A72-414D-B8FE-FD8CB71D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A760-8D58-774E-B6FB-EBB934DB7554}" type="datetime1">
              <a:rPr lang="en-GB" smtClean="0"/>
              <a:t>01/08/2025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25DBD-D389-6242-BE69-3BEE9F59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0048-80D0-B840-B9F8-15698FE9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22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45C394D-4474-4833-8972-AA7D24243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694" y="574851"/>
            <a:ext cx="11114785" cy="151074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EC33A87-B1FB-405A-9480-C781C4859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6691" y="5240273"/>
            <a:ext cx="3767472" cy="625518"/>
          </a:xfrm>
          <a:prstGeom prst="rect">
            <a:avLst/>
          </a:prstGeom>
        </p:spPr>
        <p:txBody>
          <a:bodyPr>
            <a:noAutofit/>
          </a:bodyPr>
          <a:lstStyle>
            <a:lvl1pPr marL="7701" marR="3081" indent="0" algn="l" defTabSz="914400" rtl="0" eaLnBrk="1" latinLnBrk="0" hangingPunct="1">
              <a:lnSpc>
                <a:spcPts val="1649"/>
              </a:lnSpc>
              <a:spcBef>
                <a:spcPts val="1286"/>
              </a:spcBef>
              <a:buNone/>
              <a:defRPr lang="en-US" sz="1450" kern="1200" spc="9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F12B0E5-A9D2-41DD-AF9C-75450780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06691" y="5930399"/>
            <a:ext cx="3767472" cy="223138"/>
          </a:xfrm>
        </p:spPr>
        <p:txBody>
          <a:bodyPr/>
          <a:lstStyle>
            <a:lvl1pPr marL="7701" algn="l" defTabSz="914400" rtl="0" eaLnBrk="1" latinLnBrk="0" hangingPunct="1">
              <a:defRPr lang="en-US" sz="1450" kern="1200" spc="-36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Click to type document status e.g. Confidential</a:t>
            </a:r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86072FC2-12BB-47CF-AEF4-F60DCAD0B904}"/>
              </a:ext>
            </a:extLst>
          </p:cNvPr>
          <p:cNvSpPr/>
          <p:nvPr userDrawn="1"/>
        </p:nvSpPr>
        <p:spPr>
          <a:xfrm>
            <a:off x="8106691" y="5139188"/>
            <a:ext cx="3767472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721" y="0"/>
                </a:lnTo>
              </a:path>
            </a:pathLst>
          </a:custGeom>
          <a:ln w="523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662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74EC5B8-F392-49EB-83D6-90DBBE6CF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6691" y="4442702"/>
            <a:ext cx="3767472" cy="6255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7701" algn="l" defTabSz="914400" rtl="0" eaLnBrk="1" latinLnBrk="0" hangingPunct="1">
              <a:spcBef>
                <a:spcPts val="73"/>
              </a:spcBef>
              <a:defRPr lang="en-US" sz="1450" b="1" kern="1200" spc="-3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6656C1D5-9FCB-407D-8EA3-19DDFB251770}"/>
              </a:ext>
            </a:extLst>
          </p:cNvPr>
          <p:cNvSpPr/>
          <p:nvPr userDrawn="1"/>
        </p:nvSpPr>
        <p:spPr>
          <a:xfrm>
            <a:off x="8106691" y="4354618"/>
            <a:ext cx="3767472" cy="0"/>
          </a:xfrm>
          <a:custGeom>
            <a:avLst/>
            <a:gdLst/>
            <a:ahLst/>
            <a:cxnLst/>
            <a:rect l="l" t="t" r="r" b="b"/>
            <a:pathLst>
              <a:path w="6212840">
                <a:moveTo>
                  <a:pt x="0" y="0"/>
                </a:moveTo>
                <a:lnTo>
                  <a:pt x="6212721" y="0"/>
                </a:lnTo>
              </a:path>
            </a:pathLst>
          </a:custGeom>
          <a:ln w="523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662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E755C0D-DE1B-4BD6-A05E-CBD220E20C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6691" y="6260621"/>
            <a:ext cx="3767472" cy="265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180563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DC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91DB4D95-7E4E-DED4-6CFD-1B23132EF011}"/>
              </a:ext>
            </a:extLst>
          </p:cNvPr>
          <p:cNvSpPr/>
          <p:nvPr/>
        </p:nvSpPr>
        <p:spPr>
          <a:xfrm>
            <a:off x="0" y="0"/>
            <a:ext cx="12191146" cy="595538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0FA68C-360D-8B63-9B41-7E6AF2285E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396" y="902613"/>
            <a:ext cx="3723875" cy="122871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50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B68528A-D33B-01CC-9789-FAA7BA2B3B8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1396" y="2565239"/>
            <a:ext cx="3723875" cy="1123605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5FB0BE-269B-B012-E956-BB5AAFB8BE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381396" y="350873"/>
            <a:ext cx="3723875" cy="248396"/>
          </a:xfrm>
        </p:spPr>
        <p:txBody>
          <a:bodyPr anchor="t"/>
          <a:lstStyle>
            <a:lvl1pPr algn="l">
              <a:defRPr sz="1400"/>
            </a:lvl1pPr>
          </a:lstStyle>
          <a:p>
            <a:pPr lvl="0"/>
            <a:fld id="{B45284AF-9F21-6444-86AF-C6D4F067C3B1}" type="datetime3">
              <a:rPr lang="en-GB"/>
              <a:pPr lvl="0"/>
              <a:t>1 August, 2025</a:t>
            </a:fld>
            <a:endParaRPr lang="en-GB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14AA52E-1E3A-564A-A606-4076A0B1FBE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241737" y="0"/>
            <a:ext cx="7949409" cy="5955386"/>
          </a:xfrm>
          <a:solidFill>
            <a:srgbClr val="E9E5E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F1E52A6-607A-8B6D-C2DC-97F4C0BDAD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3" y="3688845"/>
            <a:ext cx="3724278" cy="611742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>
              <a:spcBef>
                <a:spcPts val="200"/>
              </a:spcBef>
              <a:defRPr sz="1400">
                <a:solidFill>
                  <a:srgbClr val="999999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551717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bg>
      <p:bgPr>
        <a:solidFill>
          <a:srgbClr val="E9E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E1A8715F-AED6-FC1F-9C80-0C9EF6E712BC}"/>
              </a:ext>
            </a:extLst>
          </p:cNvPr>
          <p:cNvSpPr/>
          <p:nvPr/>
        </p:nvSpPr>
        <p:spPr>
          <a:xfrm>
            <a:off x="0" y="0"/>
            <a:ext cx="12191146" cy="38732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B9D325-5424-B561-95BB-6EFA54A16B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396" y="1179219"/>
            <a:ext cx="3723875" cy="1691676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63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FFF9248-7DFE-E980-83DD-8EB18819996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1396" y="200719"/>
            <a:ext cx="2439591" cy="7858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300">
                <a:solidFill>
                  <a:srgbClr val="D3CCC1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3ABD7BF1-8900-2C3E-8729-71636247D0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3" y="4048652"/>
            <a:ext cx="3724278" cy="61174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/>
            </a:lvl1pPr>
            <a:lvl2pPr>
              <a:spcBef>
                <a:spcPts val="20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912981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 2C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27F3630-E0F9-735F-FC5F-A6BFB03010D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394131" y="1095378"/>
            <a:ext cx="4475466" cy="50815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4EB41E-9499-2E3A-1B48-F476A85AE1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D7AFC26-49EC-2027-3D1D-B26F96B086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92C744-5C08-F82E-4B36-AD66D9AD6F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977C34-B5FE-8846-84D6-471BB84ACA97}" type="datetime1">
              <a:rPr lang="en-GB"/>
              <a:pPr lvl="0"/>
              <a:t>01/08/2025</a:t>
            </a:fld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9E22FF2-5E29-9324-1AB7-6914DE25D2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0201" y="1094911"/>
            <a:ext cx="2778623" cy="5082052"/>
          </a:xfrm>
        </p:spPr>
        <p:txBody>
          <a:bodyPr>
            <a:normAutofit/>
          </a:bodyPr>
          <a:lstStyle>
            <a:lvl1pPr>
              <a:defRPr sz="1150"/>
            </a:lvl1pPr>
            <a:lvl2pPr>
              <a:defRPr sz="1150"/>
            </a:lvl2pPr>
            <a:lvl3pPr marL="0" marR="0" lvl="2" indent="0" fontAlgn="auto">
              <a:spcAft>
                <a:spcPts val="0"/>
              </a:spcAft>
              <a:buNone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0" marR="0" lvl="3" indent="0" fontAlgn="auto">
              <a:spcAft>
                <a:spcPts val="0"/>
              </a:spcAft>
              <a:buNone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107999" marR="0" lvl="4" indent="-107999" fontAlgn="auto">
              <a:spcAft>
                <a:spcPts val="0"/>
              </a:spcAft>
              <a:buSzPct val="100000"/>
              <a:buFont typeface="Arial" pitchFamily="34"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0BFA3CE-5B84-BEBF-DA74-15EA308E12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92038" y="1094911"/>
            <a:ext cx="2778623" cy="5082052"/>
          </a:xfrm>
        </p:spPr>
        <p:txBody>
          <a:bodyPr>
            <a:normAutofit/>
          </a:bodyPr>
          <a:lstStyle>
            <a:lvl1pPr>
              <a:defRPr sz="1150"/>
            </a:lvl1pPr>
            <a:lvl2pPr>
              <a:defRPr sz="1150"/>
            </a:lvl2pPr>
            <a:lvl3pPr marL="0" marR="0" lvl="2" indent="0" fontAlgn="auto">
              <a:spcAft>
                <a:spcPts val="0"/>
              </a:spcAft>
              <a:buNone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0" marR="0" lvl="3" indent="0" fontAlgn="auto">
              <a:spcAft>
                <a:spcPts val="0"/>
              </a:spcAft>
              <a:buNone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107999" marR="0" lvl="4" indent="-107999" fontAlgn="auto">
              <a:spcAft>
                <a:spcPts val="0"/>
              </a:spcAft>
              <a:buSzPct val="100000"/>
              <a:buFont typeface="Arial" pitchFamily="34"/>
              <a:tabLst/>
              <a:defRPr lang="en-GB" sz="115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FB29258-83A2-74D5-2600-BB681D074A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 anchorCtr="0"/>
          <a:lstStyle>
            <a:lvl1pPr algn="l">
              <a:defRPr/>
            </a:lvl1pPr>
          </a:lstStyle>
          <a:p>
            <a:pPr lvl="0"/>
            <a:r>
              <a:rPr lang="en-GB"/>
              <a:t>Page </a:t>
            </a:r>
            <a:fld id="{9405CCD0-6AEA-5C42-A036-81795DCF1C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2991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Slide">
    <p:bg>
      <p:bgPr>
        <a:solidFill>
          <a:srgbClr val="DC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0423AC1D-C5B0-0C78-F928-4FF00E9A1267}"/>
              </a:ext>
            </a:extLst>
          </p:cNvPr>
          <p:cNvSpPr/>
          <p:nvPr/>
        </p:nvSpPr>
        <p:spPr>
          <a:xfrm>
            <a:off x="0" y="0"/>
            <a:ext cx="12191146" cy="38732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0C8CB9-D138-A3BB-CAD1-895021A71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396" y="1168072"/>
            <a:ext cx="3723875" cy="1691676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63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4888C9-043D-664A-C7BD-E42AAA23C4C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1396" y="189573"/>
            <a:ext cx="2439591" cy="7858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6300">
                <a:solidFill>
                  <a:srgbClr val="66CC93"/>
                </a:solidFill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AD8E12A5-768F-91C7-CA55-7A926E6A85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3" y="4048652"/>
            <a:ext cx="3724278" cy="61174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1400"/>
            </a:lvl1pPr>
            <a:lvl2pPr>
              <a:spcBef>
                <a:spcPts val="200"/>
              </a:spcBef>
              <a:defRPr sz="14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58063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22">
            <a:extLst>
              <a:ext uri="{FF2B5EF4-FFF2-40B4-BE49-F238E27FC236}">
                <a16:creationId xmlns:a16="http://schemas.microsoft.com/office/drawing/2014/main" id="{3A812725-A765-7446-935C-AF297F7BBBE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796" y="3016434"/>
            <a:ext cx="11557369" cy="25638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6000" baseline="0">
                <a:solidFill>
                  <a:schemeClr val="bg2"/>
                </a:solidFill>
              </a:defRPr>
            </a:lvl1pPr>
          </a:lstStyle>
          <a:p>
            <a:pPr marL="7702" marR="3081">
              <a:lnSpc>
                <a:spcPts val="6501"/>
              </a:lnSpc>
              <a:spcBef>
                <a:spcPts val="819"/>
              </a:spcBef>
            </a:pPr>
            <a:r>
              <a:rPr lang="en-GB" sz="6004" spc="-76"/>
              <a:t>Presentation title</a:t>
            </a:r>
            <a:endParaRPr sz="6004"/>
          </a:p>
        </p:txBody>
      </p:sp>
      <p:sp>
        <p:nvSpPr>
          <p:cNvPr id="78" name="object 23">
            <a:extLst>
              <a:ext uri="{FF2B5EF4-FFF2-40B4-BE49-F238E27FC236}">
                <a16:creationId xmlns:a16="http://schemas.microsoft.com/office/drawing/2014/main" id="{9627D275-D64E-B04D-A318-D4A3D7DD6792}"/>
              </a:ext>
            </a:extLst>
          </p:cNvPr>
          <p:cNvSpPr/>
          <p:nvPr userDrawn="1"/>
        </p:nvSpPr>
        <p:spPr>
          <a:xfrm>
            <a:off x="317500" y="3016434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E7AFC72E-D21F-BB49-901B-34CE37001F0B}"/>
              </a:ext>
            </a:extLst>
          </p:cNvPr>
          <p:cNvSpPr/>
          <p:nvPr userDrawn="1"/>
        </p:nvSpPr>
        <p:spPr>
          <a:xfrm>
            <a:off x="317500" y="5659541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94FBB1-9994-594D-B4FE-5C838120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797" y="6183199"/>
            <a:ext cx="1252304" cy="359904"/>
          </a:xfrm>
        </p:spPr>
        <p:txBody>
          <a:bodyPr lIns="0" tIns="0" rIns="0" bIns="0" anchor="t"/>
          <a:lstStyle>
            <a:lvl1pPr marL="7702" algn="l" defTabSz="914400" rtl="0" eaLnBrk="1" latinLnBrk="0" hangingPunct="1">
              <a:defRPr lang="en-GB" sz="1243" kern="1200" spc="-36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2352E7D6-A717-D540-88DD-D0A9FC54BAB2}" type="datetime1">
              <a:rPr lang="en-GB" smtClean="0"/>
              <a:t>01/08/2025</a:t>
            </a:fld>
            <a:endParaRPr lang="en-GB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E525535E-EFCC-0B41-851E-9EBA858A3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500" y="5738809"/>
            <a:ext cx="7747000" cy="3651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205522-6F34-EF4A-91EF-999D19148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97" y="314898"/>
            <a:ext cx="2318400" cy="6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57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bg>
      <p:bgPr>
        <a:solidFill>
          <a:srgbClr val="CFE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F4E1A54D-C3F8-DC0F-BC35-ED3BD322E979}"/>
              </a:ext>
            </a:extLst>
          </p:cNvPr>
          <p:cNvSpPr/>
          <p:nvPr/>
        </p:nvSpPr>
        <p:spPr>
          <a:xfrm>
            <a:off x="859" y="-14987"/>
            <a:ext cx="12191146" cy="228583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D7F0CF87-43DA-7895-D7B1-C9D72165F327}"/>
              </a:ext>
            </a:extLst>
          </p:cNvPr>
          <p:cNvSpPr txBox="1"/>
          <p:nvPr/>
        </p:nvSpPr>
        <p:spPr>
          <a:xfrm>
            <a:off x="341949" y="2255870"/>
            <a:ext cx="6081710" cy="1566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467" rIns="0" bIns="0" anchor="t" anchorCtr="0" compatLnSpc="1">
            <a:spAutoFit/>
          </a:bodyPr>
          <a:lstStyle/>
          <a:p>
            <a:pPr marL="7699" marR="0" lvl="0" indent="0" algn="l" defTabSz="914400" rtl="0" fontAlgn="auto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127" b="0" i="0" u="none" strike="noStrike" kern="1200" cap="none" spc="36" baseline="0">
                <a:solidFill>
                  <a:srgbClr val="231F20"/>
                </a:solidFill>
                <a:uFillTx/>
                <a:latin typeface="Arial"/>
                <a:cs typeface="Arial"/>
              </a:rPr>
              <a:t>Thank</a:t>
            </a:r>
            <a:r>
              <a:rPr lang="en-US" sz="10127" b="0" i="0" u="none" strike="noStrike" kern="1200" cap="none" spc="115" baseline="0">
                <a:solidFill>
                  <a:srgbClr val="231F20"/>
                </a:solidFill>
                <a:uFillTx/>
                <a:latin typeface="Arial"/>
                <a:cs typeface="Arial"/>
              </a:rPr>
              <a:t> </a:t>
            </a:r>
            <a:r>
              <a:rPr lang="en-US" sz="10127" b="0" i="0" u="none" strike="noStrike" kern="1200" cap="none" spc="33" baseline="0">
                <a:solidFill>
                  <a:srgbClr val="231F20"/>
                </a:solidFill>
                <a:uFillTx/>
                <a:latin typeface="Arial"/>
                <a:cs typeface="Arial"/>
              </a:rPr>
              <a:t>you</a:t>
            </a:r>
            <a:endParaRPr lang="en-US" sz="10127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3BE3BCF5-17FA-A199-A005-AD5A669AC540}"/>
              </a:ext>
            </a:extLst>
          </p:cNvPr>
          <p:cNvSpPr txBox="1"/>
          <p:nvPr/>
        </p:nvSpPr>
        <p:spPr>
          <a:xfrm>
            <a:off x="373696" y="311106"/>
            <a:ext cx="2447291" cy="2859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86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elexon.co.uk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593256F-EBBF-29B8-1149-C38219517261}"/>
              </a:ext>
            </a:extLst>
          </p:cNvPr>
          <p:cNvSpPr/>
          <p:nvPr/>
        </p:nvSpPr>
        <p:spPr>
          <a:xfrm>
            <a:off x="0" y="2285844"/>
            <a:ext cx="12191146" cy="3676217"/>
          </a:xfrm>
          <a:prstGeom prst="rect">
            <a:avLst/>
          </a:prstGeom>
          <a:solidFill>
            <a:srgbClr val="E2EDF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D2D478-928E-8935-72AC-C476DD59DE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3" y="2408264"/>
            <a:ext cx="11439528" cy="1566998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100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6895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rgbClr val="00B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0CDAC-79F9-4E49-8C07-03D6812E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89862B66-6391-664F-AE6E-16F90EF95CCC}" type="datetime1">
              <a:rPr lang="en-GB" smtClean="0"/>
              <a:t>01/08/2025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CAC75-984F-1E44-9B93-A04F26E9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Placeholder 42">
            <a:extLst>
              <a:ext uri="{FF2B5EF4-FFF2-40B4-BE49-F238E27FC236}">
                <a16:creationId xmlns:a16="http://schemas.microsoft.com/office/drawing/2014/main" id="{8BC991BD-74D8-7F44-B301-1AA020A957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42" y="748642"/>
            <a:ext cx="6109358" cy="61093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303A5B5-3360-0C4A-A5F5-266CDCCD41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Freeform 76">
            <a:extLst>
              <a:ext uri="{FF2B5EF4-FFF2-40B4-BE49-F238E27FC236}">
                <a16:creationId xmlns:a16="http://schemas.microsoft.com/office/drawing/2014/main" id="{2B950231-5F5C-FF4B-814E-D0021BF25388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" name="Date Placeholder 3">
            <a:extLst>
              <a:ext uri="{FF2B5EF4-FFF2-40B4-BE49-F238E27FC236}">
                <a16:creationId xmlns:a16="http://schemas.microsoft.com/office/drawing/2014/main" id="{6894AD6D-C7D4-BE42-9291-4FFACE14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C5F40569-7EAF-4140-8C31-D9879D43A70E}" type="datetime1">
              <a:rPr lang="en-GB" smtClean="0"/>
              <a:t>01/08/2025</a:t>
            </a:fld>
            <a:endParaRPr lang="en-GB"/>
          </a:p>
        </p:txBody>
      </p:sp>
      <p:sp>
        <p:nvSpPr>
          <p:cNvPr id="79" name="Footer Placeholder 4">
            <a:extLst>
              <a:ext uri="{FF2B5EF4-FFF2-40B4-BE49-F238E27FC236}">
                <a16:creationId xmlns:a16="http://schemas.microsoft.com/office/drawing/2014/main" id="{87A5C4AB-9B99-5449-AB39-A0CBA439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81" name="Text Placeholder 42">
            <a:extLst>
              <a:ext uri="{FF2B5EF4-FFF2-40B4-BE49-F238E27FC236}">
                <a16:creationId xmlns:a16="http://schemas.microsoft.com/office/drawing/2014/main" id="{26A11E91-7A1D-BE49-9E30-ACFD5B1B3D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09" y="772020"/>
            <a:ext cx="5869858" cy="58698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212CBC1-9283-1C46-A636-76A36B2005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8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1655B42D-6291-5D4E-B9CC-8B8FF50C6EB1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Date Placeholder 3">
            <a:extLst>
              <a:ext uri="{FF2B5EF4-FFF2-40B4-BE49-F238E27FC236}">
                <a16:creationId xmlns:a16="http://schemas.microsoft.com/office/drawing/2014/main" id="{3A696D3B-5C80-1547-8954-C7BDB754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F9944797-CA36-A54E-9242-208F8D0FC215}" type="datetime1">
              <a:rPr lang="en-GB" smtClean="0"/>
              <a:t>01/08/2025</a:t>
            </a:fld>
            <a:endParaRPr lang="en-GB"/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45EE5062-5412-9A42-8E66-218332A1B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80" name="Text Placeholder 42">
            <a:extLst>
              <a:ext uri="{FF2B5EF4-FFF2-40B4-BE49-F238E27FC236}">
                <a16:creationId xmlns:a16="http://schemas.microsoft.com/office/drawing/2014/main" id="{53BBB0DA-1CF9-AB41-BFEE-62F51805E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53" y="772020"/>
            <a:ext cx="6076347" cy="607634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D9CCE70-A690-0743-B9C2-9648DEA264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2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1655B42D-6291-5D4E-B9CC-8B8FF50C6EB1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2642" y="703535"/>
            <a:ext cx="6109358" cy="615422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D75D81D-9C6D-8141-843D-120FB3E5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77BE763C-7FED-244E-82A4-C21B4BA472EC}" type="datetime1">
              <a:rPr lang="en-GB" smtClean="0"/>
              <a:t>01/08/2025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2EBBB99-4D25-B146-A988-FAD44B18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80D32C0E-EFEF-3C4A-8036-5592C7869C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45A6211-4265-D046-832C-07CC52C99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1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bg>
      <p:bgPr>
        <a:solidFill>
          <a:srgbClr val="00B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1E6C-30A4-D54D-BCE3-AE896055AC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698" y="772020"/>
            <a:ext cx="5810944" cy="63258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GB" sz="4500" kern="1200" spc="-33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8F1B-3BE7-FF40-AC30-485E3382F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98" y="1404600"/>
            <a:ext cx="5810944" cy="53116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785AF5-6575-574C-AFDC-AC81482D5D84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971544-0511-5C4B-B36B-98710369EDD4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088A308-A2B9-884B-9F9D-E4A0CA0B0E80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Freeform 75">
            <a:extLst>
              <a:ext uri="{FF2B5EF4-FFF2-40B4-BE49-F238E27FC236}">
                <a16:creationId xmlns:a16="http://schemas.microsoft.com/office/drawing/2014/main" id="{1655B42D-6291-5D4E-B9CC-8B8FF50C6EB1}"/>
              </a:ext>
            </a:extLst>
          </p:cNvPr>
          <p:cNvSpPr/>
          <p:nvPr userDrawn="1"/>
        </p:nvSpPr>
        <p:spPr>
          <a:xfrm>
            <a:off x="6082642" y="703780"/>
            <a:ext cx="6366" cy="6154220"/>
          </a:xfrm>
          <a:custGeom>
            <a:avLst/>
            <a:gdLst>
              <a:gd name="connsiteX0" fmla="*/ 0 w 6366"/>
              <a:gd name="connsiteY0" fmla="*/ 0 h 6154220"/>
              <a:gd name="connsiteX1" fmla="*/ 0 w 6366"/>
              <a:gd name="connsiteY1" fmla="*/ 6154220 h 61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6" h="6154220">
                <a:moveTo>
                  <a:pt x="0" y="0"/>
                </a:moveTo>
                <a:lnTo>
                  <a:pt x="0" y="6154220"/>
                </a:lnTo>
              </a:path>
            </a:pathLst>
          </a:custGeom>
          <a:ln w="952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6CDAE2-5827-F546-AE4F-3D60D7010E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2642" y="703535"/>
            <a:ext cx="6109358" cy="615422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D75D81D-9C6D-8141-843D-120FB3E5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5526" y="6334568"/>
            <a:ext cx="1695647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fld id="{D9953351-230A-B447-9CE4-8AD88F06B66E}" type="datetime1">
              <a:rPr lang="en-GB" smtClean="0"/>
              <a:t>01/08/2025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2EBBB99-4D25-B146-A988-FAD44B18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31175" y="6334568"/>
            <a:ext cx="2564826" cy="365125"/>
          </a:xfrm>
        </p:spPr>
        <p:txBody>
          <a:bodyPr lIns="0" tIns="0" rIns="0" bIns="0"/>
          <a:lstStyle>
            <a:lvl1pPr algn="l">
              <a:defRPr lang="en-GB" sz="1300" kern="1200" spc="-33" baseline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80D32C0E-EFEF-3C4A-8036-5592C7869C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699" y="305304"/>
            <a:ext cx="594752" cy="39823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  <a:lvl3pPr marL="9144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#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8A69987-F7CA-B44F-ABAE-2E069FDE4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367" y="6301078"/>
            <a:ext cx="1491662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8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400DB-B5C0-A043-BB71-790D59106CA7}"/>
              </a:ext>
            </a:extLst>
          </p:cNvPr>
          <p:cNvGrpSpPr/>
          <p:nvPr userDrawn="1"/>
        </p:nvGrpSpPr>
        <p:grpSpPr>
          <a:xfrm>
            <a:off x="0" y="305303"/>
            <a:ext cx="12192000" cy="398477"/>
            <a:chOff x="4538444" y="318053"/>
            <a:chExt cx="2709644" cy="39847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C6D31E-9EF5-DE4A-B7ED-93A282EFC0CC}"/>
                </a:ext>
              </a:extLst>
            </p:cNvPr>
            <p:cNvCxnSpPr/>
            <p:nvPr userDrawn="1"/>
          </p:nvCxnSpPr>
          <p:spPr>
            <a:xfrm>
              <a:off x="4538444" y="318053"/>
              <a:ext cx="270964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876258C-AB7A-5648-A79F-BEE0EDBEA7C4}"/>
                </a:ext>
              </a:extLst>
            </p:cNvPr>
            <p:cNvCxnSpPr/>
            <p:nvPr userDrawn="1"/>
          </p:nvCxnSpPr>
          <p:spPr>
            <a:xfrm>
              <a:off x="4538444" y="716530"/>
              <a:ext cx="2709644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36530-6A5B-F848-B531-1E78891D7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8" y="400237"/>
            <a:ext cx="3624778" cy="2086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869F2-E028-3345-8990-DF58BF701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798" y="1825625"/>
            <a:ext cx="115724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F16AD-C6DE-BA44-9299-0ED9DAE3F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3160" y="6356350"/>
            <a:ext cx="1984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0">
                <a:solidFill>
                  <a:schemeClr val="tx1"/>
                </a:solidFill>
              </a:defRPr>
            </a:lvl1pPr>
          </a:lstStyle>
          <a:p>
            <a:fld id="{C5905A1F-AEC5-DC43-A6C2-D11DE53DCE35}" type="datetime1">
              <a:rPr lang="en-GB" smtClean="0"/>
              <a:t>01/08/2025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A0821-B10C-6146-9AD5-0F4155C57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77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0">
                <a:solidFill>
                  <a:schemeClr val="tx1"/>
                </a:solidFill>
              </a:defRPr>
            </a:lvl1pPr>
          </a:lstStyle>
          <a:p>
            <a:r>
              <a:rPr lang="en-US"/>
              <a:t>Document Classification:	Public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6AF0-D802-5344-9D9B-24F0BF4F0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9002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50">
                <a:solidFill>
                  <a:schemeClr val="tx1"/>
                </a:solidFill>
              </a:defRPr>
            </a:lvl1pPr>
          </a:lstStyle>
          <a:p>
            <a:fld id="{223C8A1D-C690-374A-BBAF-BE150B79E8D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6B8404D-39F8-084D-824E-5630702531B2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102368" y="6301078"/>
            <a:ext cx="1491660" cy="4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5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1300" kern="1200" spc="0" baseline="0" dirty="0" smtClean="0">
          <a:solidFill>
            <a:srgbClr val="051426"/>
          </a:solidFill>
          <a:latin typeface="Arial"/>
          <a:ea typeface="+mn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opreadiness@mhhsprogramme.co.uk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9879-CB69-6049-A75F-4B4E969D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/>
              <a:t>M10/M11 Agent Reporting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9F52-D041-FF4D-A19A-CDD33BA617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/>
              <a:t>Version 1.0</a:t>
            </a:r>
            <a:endParaRPr lang="en-US"/>
          </a:p>
          <a:p>
            <a:r>
              <a:rPr lang="en-GB"/>
              <a:t>MHHS-DEL4061</a:t>
            </a:r>
          </a:p>
          <a:p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F8BD28-4468-4711-8B62-3B3511F30578}"/>
              </a:ext>
            </a:extLst>
          </p:cNvPr>
          <p:cNvSpPr txBox="1">
            <a:spLocks/>
          </p:cNvSpPr>
          <p:nvPr/>
        </p:nvSpPr>
        <p:spPr>
          <a:xfrm>
            <a:off x="4038600" y="63377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Document Classification:	Public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5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BE5FC-B0C6-6ACC-2DBF-1E508C5A6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9237-AC7A-2364-4404-854DBC04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M10/M11 Cutover Plan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360C5-BFE0-C43B-A667-8FCC8758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8A1D-C690-374A-BBAF-BE150B79E8D3}" type="slidenum">
              <a:rPr kumimoji="0" lang="en-GB" sz="1150" b="0" i="0" u="none" strike="noStrike" kern="1200" cap="none" spc="0" normalizeH="0" baseline="0" noProof="0" smtClean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15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265FA0-5CCE-69B0-86DD-4E753F2C8DCB}"/>
              </a:ext>
            </a:extLst>
          </p:cNvPr>
          <p:cNvSpPr/>
          <p:nvPr/>
        </p:nvSpPr>
        <p:spPr>
          <a:xfrm>
            <a:off x="374103" y="1577397"/>
            <a:ext cx="11212134" cy="3703206"/>
          </a:xfrm>
          <a:prstGeom prst="roundRect">
            <a:avLst>
              <a:gd name="adj" fmla="val 0"/>
            </a:avLst>
          </a:prstGeom>
          <a:solidFill>
            <a:srgbClr val="E3FFFE"/>
          </a:solidFill>
          <a:ln w="28575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A8B3FA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04726-22B6-A2A9-3D9A-E768CD904028}"/>
              </a:ext>
            </a:extLst>
          </p:cNvPr>
          <p:cNvSpPr txBox="1"/>
          <p:nvPr/>
        </p:nvSpPr>
        <p:spPr>
          <a:xfrm>
            <a:off x="421271" y="1642570"/>
            <a:ext cx="11212134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rgbClr val="041425"/>
                </a:solidFill>
              </a:rPr>
              <a:t>Agents are required to provide regular status updates to the Programme, outlining progress on their cutover activities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1400">
              <a:solidFill>
                <a:srgbClr val="041425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rgbClr val="041425"/>
                </a:solidFill>
              </a:rPr>
              <a:t>To support this, the Programme has developed templates for Participants to complete, which include:</a:t>
            </a:r>
            <a:endParaRPr lang="en-GB" sz="1400">
              <a:solidFill>
                <a:srgbClr val="041425"/>
              </a:solidFill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srgbClr val="041425"/>
                </a:solidFill>
              </a:rPr>
              <a:t>A list of all cutover activities for which Participants are required to provide a RAG status and an expected finish date</a:t>
            </a:r>
            <a:endParaRPr lang="en-GB" sz="1400">
              <a:solidFill>
                <a:srgbClr val="041425"/>
              </a:solidFill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srgbClr val="041425"/>
                </a:solidFill>
              </a:rPr>
              <a:t>A risk and issue log</a:t>
            </a:r>
            <a:endParaRPr lang="en-GB" sz="1400">
              <a:solidFill>
                <a:srgbClr val="041425"/>
              </a:solidFill>
              <a:cs typeface="Arial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srgbClr val="041425"/>
                </a:solidFill>
              </a:rPr>
              <a:t>A free-text section for any additional feedback or comments</a:t>
            </a:r>
            <a:endParaRPr lang="en-GB" sz="1400">
              <a:solidFill>
                <a:srgbClr val="041425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1400">
              <a:solidFill>
                <a:srgbClr val="04142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rgbClr val="041425"/>
                </a:solidFill>
              </a:rPr>
              <a:t>Reporting will occur on a weekly basis from the 6</a:t>
            </a:r>
            <a:r>
              <a:rPr lang="en-GB" sz="1400" baseline="30000">
                <a:solidFill>
                  <a:srgbClr val="041425"/>
                </a:solidFill>
              </a:rPr>
              <a:t>th</a:t>
            </a:r>
            <a:r>
              <a:rPr lang="en-GB" sz="1400">
                <a:solidFill>
                  <a:srgbClr val="041425"/>
                </a:solidFill>
              </a:rPr>
              <a:t> August up until M10. Details of the reporting cadence can be found on slides 5 and 6. The completed templates should be sent to the </a:t>
            </a:r>
            <a:r>
              <a:rPr lang="en-GB" sz="1400" err="1">
                <a:solidFill>
                  <a:srgbClr val="041425"/>
                </a:solidFill>
              </a:rPr>
              <a:t>OpReadiness</a:t>
            </a:r>
            <a:r>
              <a:rPr lang="en-GB" sz="1400">
                <a:solidFill>
                  <a:srgbClr val="041425"/>
                </a:solidFill>
              </a:rPr>
              <a:t> team at </a:t>
            </a:r>
            <a:r>
              <a:rPr lang="en-GB" sz="1400">
                <a:solidFill>
                  <a:srgbClr val="041425"/>
                </a:solidFill>
                <a:hlinkClick r:id="rId2"/>
              </a:rPr>
              <a:t>opreadiness@mhhsprogramme.co.uk</a:t>
            </a:r>
            <a:r>
              <a:rPr lang="en-GB" sz="1400">
                <a:solidFill>
                  <a:srgbClr val="041425"/>
                </a:solidFill>
              </a:rPr>
              <a:t> by 3pm each Wednesday</a:t>
            </a:r>
            <a:endParaRPr lang="en-GB" sz="1400">
              <a:solidFill>
                <a:srgbClr val="041425"/>
              </a:solidFill>
              <a:cs typeface="Arial"/>
            </a:endParaRPr>
          </a:p>
          <a:p>
            <a:pPr lvl="0">
              <a:defRPr/>
            </a:pPr>
            <a:endParaRPr lang="en-GB" sz="1400">
              <a:solidFill>
                <a:srgbClr val="041425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rgbClr val="041425"/>
                </a:solidFill>
              </a:rPr>
              <a:t>The Programme will collate the submissions from Participants and produce a consolidated dashboard, which will be made available on the Collaboration Base. This dashboard will provide an overview of collective progress</a:t>
            </a:r>
            <a:endParaRPr lang="en-GB" sz="1400">
              <a:solidFill>
                <a:srgbClr val="041425"/>
              </a:solidFill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sz="1400">
              <a:solidFill>
                <a:srgbClr val="041425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400" b="1" i="1">
                <a:solidFill>
                  <a:srgbClr val="041425"/>
                </a:solidFill>
              </a:rPr>
              <a:t>Please note:</a:t>
            </a:r>
            <a:r>
              <a:rPr lang="en-GB" sz="1400" i="1">
                <a:solidFill>
                  <a:srgbClr val="041425"/>
                </a:solidFill>
              </a:rPr>
              <a:t> The dashboard will present anonymised data, no individual Participant names will be disclosed, only aggregated figures will be shared</a:t>
            </a:r>
            <a:endParaRPr lang="en-GB" sz="1400">
              <a:solidFill>
                <a:srgbClr val="0414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3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4903CB46-D64B-DF50-6800-D5FC0F03F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57767"/>
              </p:ext>
            </p:extLst>
          </p:nvPr>
        </p:nvGraphicFramePr>
        <p:xfrm>
          <a:off x="627031" y="855152"/>
          <a:ext cx="11149335" cy="5147695"/>
        </p:xfrm>
        <a:graphic>
          <a:graphicData uri="http://schemas.openxmlformats.org/drawingml/2006/table">
            <a:tbl>
              <a:tblPr firstRow="1" bandRow="1"/>
              <a:tblGrid>
                <a:gridCol w="2229867">
                  <a:extLst>
                    <a:ext uri="{9D8B030D-6E8A-4147-A177-3AD203B41FA5}">
                      <a16:colId xmlns:a16="http://schemas.microsoft.com/office/drawing/2014/main" val="3840547947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533802978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3721274661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2028761131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511463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43585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28/07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29/07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30/07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31/07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01/07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074090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05/08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06/08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07/08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08/08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05883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13/08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14/08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15/08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791949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19/08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21/08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22/08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451116"/>
                  </a:ext>
                </a:extLst>
              </a:tr>
              <a:tr h="965531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26/08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27/08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28/08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29/08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5435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B75BB99-0668-18B0-97FE-9E8C2D7629DB}"/>
              </a:ext>
            </a:extLst>
          </p:cNvPr>
          <p:cNvSpPr txBox="1">
            <a:spLocks/>
          </p:cNvSpPr>
          <p:nvPr/>
        </p:nvSpPr>
        <p:spPr>
          <a:xfrm>
            <a:off x="309798" y="400237"/>
            <a:ext cx="5184000" cy="208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300" kern="1200" spc="0" baseline="0" dirty="0" smtClean="0">
                <a:solidFill>
                  <a:srgbClr val="051426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 b="1"/>
              <a:t>M10/M11 Cutover Plan Reporting Schedule (1/2)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8FF13F3A-D979-E825-5F7B-3BD7694A10EE}"/>
              </a:ext>
            </a:extLst>
          </p:cNvPr>
          <p:cNvSpPr/>
          <p:nvPr/>
        </p:nvSpPr>
        <p:spPr>
          <a:xfrm>
            <a:off x="5293351" y="3160738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43721AC4-A51D-6998-90AD-550A40AD4E00}"/>
              </a:ext>
            </a:extLst>
          </p:cNvPr>
          <p:cNvSpPr/>
          <p:nvPr/>
        </p:nvSpPr>
        <p:spPr>
          <a:xfrm>
            <a:off x="5291328" y="5318760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30337-CAA9-FF99-9328-1738F54409EF}"/>
              </a:ext>
            </a:extLst>
          </p:cNvPr>
          <p:cNvSpPr txBox="1"/>
          <p:nvPr/>
        </p:nvSpPr>
        <p:spPr>
          <a:xfrm>
            <a:off x="5671405" y="3073792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3F5A4-DA53-303A-2D23-5F7D28CAC3F0}"/>
              </a:ext>
            </a:extLst>
          </p:cNvPr>
          <p:cNvSpPr txBox="1"/>
          <p:nvPr/>
        </p:nvSpPr>
        <p:spPr>
          <a:xfrm>
            <a:off x="5705856" y="5231814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DB52779F-FB27-DA3C-3AC0-566548039F17}"/>
              </a:ext>
            </a:extLst>
          </p:cNvPr>
          <p:cNvSpPr/>
          <p:nvPr/>
        </p:nvSpPr>
        <p:spPr>
          <a:xfrm>
            <a:off x="5274550" y="2464266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9D28C-7208-3A7F-BB9D-8F26B6C6914A}"/>
              </a:ext>
            </a:extLst>
          </p:cNvPr>
          <p:cNvSpPr txBox="1"/>
          <p:nvPr/>
        </p:nvSpPr>
        <p:spPr>
          <a:xfrm>
            <a:off x="5652604" y="2352936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28838668-9E71-CBA4-17E0-D464C65019AF}"/>
              </a:ext>
            </a:extLst>
          </p:cNvPr>
          <p:cNvSpPr/>
          <p:nvPr/>
        </p:nvSpPr>
        <p:spPr>
          <a:xfrm>
            <a:off x="5274550" y="4376956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8D0640-D021-BF5B-F748-68F6E96EE816}"/>
              </a:ext>
            </a:extLst>
          </p:cNvPr>
          <p:cNvSpPr txBox="1"/>
          <p:nvPr/>
        </p:nvSpPr>
        <p:spPr>
          <a:xfrm>
            <a:off x="5652604" y="4265626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14ADC2E3-02B4-4BBD-77FD-6D57C4C0C414}"/>
              </a:ext>
            </a:extLst>
          </p:cNvPr>
          <p:cNvSpPr/>
          <p:nvPr/>
        </p:nvSpPr>
        <p:spPr>
          <a:xfrm>
            <a:off x="9734819" y="2481910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E9F40E-8422-626F-76E6-4FD02586BDCC}"/>
              </a:ext>
            </a:extLst>
          </p:cNvPr>
          <p:cNvSpPr txBox="1"/>
          <p:nvPr/>
        </p:nvSpPr>
        <p:spPr>
          <a:xfrm>
            <a:off x="10149347" y="2462913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A8D8173F-59B0-9F63-5249-C8FF56D5900C}"/>
              </a:ext>
            </a:extLst>
          </p:cNvPr>
          <p:cNvSpPr/>
          <p:nvPr/>
        </p:nvSpPr>
        <p:spPr>
          <a:xfrm>
            <a:off x="9734819" y="3424805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7E2227-7A21-38F9-0FED-83BF01AAAAE9}"/>
              </a:ext>
            </a:extLst>
          </p:cNvPr>
          <p:cNvSpPr txBox="1"/>
          <p:nvPr/>
        </p:nvSpPr>
        <p:spPr>
          <a:xfrm>
            <a:off x="10149347" y="3405808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9248F155-7791-03F3-C58F-CBE7ECE5EFEA}"/>
              </a:ext>
            </a:extLst>
          </p:cNvPr>
          <p:cNvSpPr/>
          <p:nvPr/>
        </p:nvSpPr>
        <p:spPr>
          <a:xfrm>
            <a:off x="9734819" y="4357960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699517-569A-0C17-B7AA-C2A90C3922D9}"/>
              </a:ext>
            </a:extLst>
          </p:cNvPr>
          <p:cNvSpPr txBox="1"/>
          <p:nvPr/>
        </p:nvSpPr>
        <p:spPr>
          <a:xfrm>
            <a:off x="10149347" y="4338963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EF47B9B0-6D45-6A0A-01E6-409C5162F5BC}"/>
              </a:ext>
            </a:extLst>
          </p:cNvPr>
          <p:cNvSpPr/>
          <p:nvPr/>
        </p:nvSpPr>
        <p:spPr>
          <a:xfrm>
            <a:off x="9734819" y="5338845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FDDFF4-7771-C3CC-B2E1-8AFCE5FD6345}"/>
              </a:ext>
            </a:extLst>
          </p:cNvPr>
          <p:cNvSpPr txBox="1"/>
          <p:nvPr/>
        </p:nvSpPr>
        <p:spPr>
          <a:xfrm>
            <a:off x="10149347" y="5319848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B2329A52-5989-94B2-22DC-99F6431D774F}"/>
              </a:ext>
            </a:extLst>
          </p:cNvPr>
          <p:cNvSpPr/>
          <p:nvPr/>
        </p:nvSpPr>
        <p:spPr>
          <a:xfrm>
            <a:off x="5291328" y="3602700"/>
            <a:ext cx="414528" cy="423672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92610A-E7D3-D21C-88EB-20219C71EA01}"/>
              </a:ext>
            </a:extLst>
          </p:cNvPr>
          <p:cNvSpPr txBox="1"/>
          <p:nvPr/>
        </p:nvSpPr>
        <p:spPr>
          <a:xfrm>
            <a:off x="5705856" y="3749188"/>
            <a:ext cx="129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TORWG</a:t>
            </a:r>
          </a:p>
        </p:txBody>
      </p:sp>
    </p:spTree>
    <p:extLst>
      <p:ext uri="{BB962C8B-B14F-4D97-AF65-F5344CB8AC3E}">
        <p14:creationId xmlns:p14="http://schemas.microsoft.com/office/powerpoint/2010/main" val="280372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A4AB2-2E5B-7658-5D1C-C85D5106F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288178F6-202A-65DD-94D7-8D8F35F23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04792"/>
              </p:ext>
            </p:extLst>
          </p:nvPr>
        </p:nvGraphicFramePr>
        <p:xfrm>
          <a:off x="627031" y="855152"/>
          <a:ext cx="11149335" cy="5147695"/>
        </p:xfrm>
        <a:graphic>
          <a:graphicData uri="http://schemas.openxmlformats.org/drawingml/2006/table">
            <a:tbl>
              <a:tblPr firstRow="1" bandRow="1"/>
              <a:tblGrid>
                <a:gridCol w="2229867">
                  <a:extLst>
                    <a:ext uri="{9D8B030D-6E8A-4147-A177-3AD203B41FA5}">
                      <a16:colId xmlns:a16="http://schemas.microsoft.com/office/drawing/2014/main" val="3840547947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533802978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3721274661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2028761131"/>
                    </a:ext>
                  </a:extLst>
                </a:gridCol>
                <a:gridCol w="2229867">
                  <a:extLst>
                    <a:ext uri="{9D8B030D-6E8A-4147-A177-3AD203B41FA5}">
                      <a16:colId xmlns:a16="http://schemas.microsoft.com/office/drawing/2014/main" val="511463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5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43585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02/09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03/09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04/09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05/09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074090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08/09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09/09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11/09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12/09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705883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15/09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16/09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17/09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18/09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19/09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791949"/>
                  </a:ext>
                </a:extLst>
              </a:tr>
              <a:tr h="965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22/09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23/09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24/09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25/09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26/09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451116"/>
                  </a:ext>
                </a:extLst>
              </a:tr>
              <a:tr h="9655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29/09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30/09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01/10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02/10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1425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03/10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5435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084A14-EBFC-55D4-9B83-D2592217D978}"/>
              </a:ext>
            </a:extLst>
          </p:cNvPr>
          <p:cNvSpPr txBox="1">
            <a:spLocks/>
          </p:cNvSpPr>
          <p:nvPr/>
        </p:nvSpPr>
        <p:spPr>
          <a:xfrm>
            <a:off x="309798" y="400237"/>
            <a:ext cx="4680000" cy="208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300" kern="1200" spc="0" baseline="0" dirty="0" smtClean="0">
                <a:solidFill>
                  <a:srgbClr val="051426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 b="1"/>
              <a:t>M10/M11 Cutover Plan Reporting Schedule (2/2)</a:t>
            </a: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72CF7887-F4DB-30CA-B251-F7960B109AF4}"/>
              </a:ext>
            </a:extLst>
          </p:cNvPr>
          <p:cNvSpPr/>
          <p:nvPr/>
        </p:nvSpPr>
        <p:spPr>
          <a:xfrm>
            <a:off x="5274550" y="1572605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6D4F1-F46E-9EBF-9316-A099D7DC68F6}"/>
              </a:ext>
            </a:extLst>
          </p:cNvPr>
          <p:cNvSpPr txBox="1"/>
          <p:nvPr/>
        </p:nvSpPr>
        <p:spPr>
          <a:xfrm>
            <a:off x="5652604" y="1461275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35A8FA7A-5005-3251-6DE5-9C0962AC9EA9}"/>
              </a:ext>
            </a:extLst>
          </p:cNvPr>
          <p:cNvSpPr/>
          <p:nvPr/>
        </p:nvSpPr>
        <p:spPr>
          <a:xfrm>
            <a:off x="9734819" y="2481910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FFD903-C558-67CC-D050-E455262D69BA}"/>
              </a:ext>
            </a:extLst>
          </p:cNvPr>
          <p:cNvSpPr txBox="1"/>
          <p:nvPr/>
        </p:nvSpPr>
        <p:spPr>
          <a:xfrm>
            <a:off x="10149347" y="2462913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5404B674-79EE-2088-B112-A375D48B1900}"/>
              </a:ext>
            </a:extLst>
          </p:cNvPr>
          <p:cNvSpPr/>
          <p:nvPr/>
        </p:nvSpPr>
        <p:spPr>
          <a:xfrm>
            <a:off x="9734819" y="3571896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36EDC2-F48C-1EC1-69BC-B51F6ACB59F6}"/>
              </a:ext>
            </a:extLst>
          </p:cNvPr>
          <p:cNvSpPr txBox="1"/>
          <p:nvPr/>
        </p:nvSpPr>
        <p:spPr>
          <a:xfrm>
            <a:off x="10149347" y="3552899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D22F8EF4-CC93-0DBC-E460-A1E6962FFD3A}"/>
              </a:ext>
            </a:extLst>
          </p:cNvPr>
          <p:cNvSpPr/>
          <p:nvPr/>
        </p:nvSpPr>
        <p:spPr>
          <a:xfrm>
            <a:off x="9734819" y="1542343"/>
            <a:ext cx="414528" cy="4236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6D835-F621-F338-71CB-B3A22C70258D}"/>
              </a:ext>
            </a:extLst>
          </p:cNvPr>
          <p:cNvSpPr txBox="1"/>
          <p:nvPr/>
        </p:nvSpPr>
        <p:spPr>
          <a:xfrm>
            <a:off x="10149347" y="1523346"/>
            <a:ext cx="129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Weekly update at GLIG</a:t>
            </a:r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3382D8F7-CB3D-F075-3212-CE1331DF8C2C}"/>
              </a:ext>
            </a:extLst>
          </p:cNvPr>
          <p:cNvSpPr/>
          <p:nvPr/>
        </p:nvSpPr>
        <p:spPr>
          <a:xfrm>
            <a:off x="3118579" y="4379009"/>
            <a:ext cx="414528" cy="423672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38F494-5240-FD20-7A40-944D42CF9ABE}"/>
              </a:ext>
            </a:extLst>
          </p:cNvPr>
          <p:cNvSpPr txBox="1"/>
          <p:nvPr/>
        </p:nvSpPr>
        <p:spPr>
          <a:xfrm>
            <a:off x="3533107" y="4452345"/>
            <a:ext cx="129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TORWG</a:t>
            </a:r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5F6286DC-C2DC-1E06-936C-317DAA4691F1}"/>
              </a:ext>
            </a:extLst>
          </p:cNvPr>
          <p:cNvSpPr/>
          <p:nvPr/>
        </p:nvSpPr>
        <p:spPr>
          <a:xfrm>
            <a:off x="5291328" y="4379009"/>
            <a:ext cx="414528" cy="42367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68FFB0-DEB1-0063-4BF9-62CF33D4A7E3}"/>
              </a:ext>
            </a:extLst>
          </p:cNvPr>
          <p:cNvSpPr txBox="1"/>
          <p:nvPr/>
        </p:nvSpPr>
        <p:spPr>
          <a:xfrm>
            <a:off x="5705856" y="4452345"/>
            <a:ext cx="129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PSG</a:t>
            </a:r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5801BC87-7716-DF9E-166E-6C21EF464E17}"/>
              </a:ext>
            </a:extLst>
          </p:cNvPr>
          <p:cNvSpPr/>
          <p:nvPr/>
        </p:nvSpPr>
        <p:spPr>
          <a:xfrm>
            <a:off x="9734819" y="3144057"/>
            <a:ext cx="414528" cy="4236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C8A771-AF08-A02C-2DFE-C2D9D8C7A49B}"/>
              </a:ext>
            </a:extLst>
          </p:cNvPr>
          <p:cNvSpPr txBox="1"/>
          <p:nvPr/>
        </p:nvSpPr>
        <p:spPr>
          <a:xfrm>
            <a:off x="10149347" y="3194920"/>
            <a:ext cx="129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MCAG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70CC969D-43FE-3D67-43B0-36810B085FCE}"/>
              </a:ext>
            </a:extLst>
          </p:cNvPr>
          <p:cNvSpPr/>
          <p:nvPr/>
        </p:nvSpPr>
        <p:spPr>
          <a:xfrm>
            <a:off x="5274550" y="2464266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EF3B8E-6A11-D774-75D3-16BF8B7AED73}"/>
              </a:ext>
            </a:extLst>
          </p:cNvPr>
          <p:cNvSpPr txBox="1"/>
          <p:nvPr/>
        </p:nvSpPr>
        <p:spPr>
          <a:xfrm>
            <a:off x="5652604" y="2352936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F395E6B5-4B4C-DD6B-060B-AD8FAAFD146B}"/>
              </a:ext>
            </a:extLst>
          </p:cNvPr>
          <p:cNvSpPr/>
          <p:nvPr/>
        </p:nvSpPr>
        <p:spPr>
          <a:xfrm>
            <a:off x="5293351" y="3160738"/>
            <a:ext cx="414528" cy="42367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264784-3D68-C6CD-151D-39B3FB1D853A}"/>
              </a:ext>
            </a:extLst>
          </p:cNvPr>
          <p:cNvSpPr txBox="1"/>
          <p:nvPr/>
        </p:nvSpPr>
        <p:spPr>
          <a:xfrm>
            <a:off x="5671405" y="3073792"/>
            <a:ext cx="129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Reporting shared with Programme</a:t>
            </a:r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2C69C6B8-EF57-1E68-B479-07F7EF62CF2C}"/>
              </a:ext>
            </a:extLst>
          </p:cNvPr>
          <p:cNvSpPr/>
          <p:nvPr/>
        </p:nvSpPr>
        <p:spPr>
          <a:xfrm>
            <a:off x="5291328" y="3602700"/>
            <a:ext cx="414528" cy="423672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C43102-300A-0DF2-7DE8-4BF4BEB065A7}"/>
              </a:ext>
            </a:extLst>
          </p:cNvPr>
          <p:cNvSpPr txBox="1"/>
          <p:nvPr/>
        </p:nvSpPr>
        <p:spPr>
          <a:xfrm>
            <a:off x="5705856" y="3749188"/>
            <a:ext cx="129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TORWG</a:t>
            </a:r>
          </a:p>
        </p:txBody>
      </p:sp>
    </p:spTree>
    <p:extLst>
      <p:ext uri="{BB962C8B-B14F-4D97-AF65-F5344CB8AC3E}">
        <p14:creationId xmlns:p14="http://schemas.microsoft.com/office/powerpoint/2010/main" val="288301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BD190-B4A6-F3EA-7855-7ECBBBC25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D57F6-7287-146A-368C-0312A203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8A1D-C690-374A-BBAF-BE150B79E8D3}" type="slidenum">
              <a:rPr kumimoji="0" lang="en-GB" sz="1150" b="0" i="0" u="none" strike="noStrike" kern="1200" cap="none" spc="0" normalizeH="0" baseline="0" noProof="0" smtClean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15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D89BF6-2014-AE13-688D-3D39A86637E8}"/>
              </a:ext>
            </a:extLst>
          </p:cNvPr>
          <p:cNvGraphicFramePr>
            <a:graphicFrameLocks noGrp="1"/>
          </p:cNvGraphicFramePr>
          <p:nvPr/>
        </p:nvGraphicFramePr>
        <p:xfrm>
          <a:off x="309328" y="1153157"/>
          <a:ext cx="11572409" cy="2040409"/>
        </p:xfrm>
        <a:graphic>
          <a:graphicData uri="http://schemas.openxmlformats.org/drawingml/2006/table">
            <a:tbl>
              <a:tblPr/>
              <a:tblGrid>
                <a:gridCol w="2718912">
                  <a:extLst>
                    <a:ext uri="{9D8B030D-6E8A-4147-A177-3AD203B41FA5}">
                      <a16:colId xmlns:a16="http://schemas.microsoft.com/office/drawing/2014/main" val="4096666056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231284979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451199427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1627792982"/>
                    </a:ext>
                  </a:extLst>
                </a:gridCol>
                <a:gridCol w="3825861">
                  <a:extLst>
                    <a:ext uri="{9D8B030D-6E8A-4147-A177-3AD203B41FA5}">
                      <a16:colId xmlns:a16="http://schemas.microsoft.com/office/drawing/2014/main" val="943474084"/>
                    </a:ext>
                  </a:extLst>
                </a:gridCol>
              </a:tblGrid>
              <a:tr h="335349">
                <a:tc>
                  <a:txBody>
                    <a:bodyPr/>
                    <a:lstStyle/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Activities</a:t>
                      </a:r>
                    </a:p>
                  </a:txBody>
                  <a:tcPr marL="4839" marR="4839" marT="4839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Start Date</a:t>
                      </a:r>
                    </a:p>
                  </a:txBody>
                  <a:tcPr marL="4839" marR="4839" marT="4839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Finish Date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Expected Finish Date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kumimoji="0" lang="en-US" altLang="en-US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Current RAG</a:t>
                      </a:r>
                      <a:endParaRPr kumimoji="0" lang="en-US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Commentary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MHHS Functionality deployed to Production (declaration to the Programme that this will be complete in line with M11 timelines set out in the Cutover Plan)</a:t>
                      </a:r>
                      <a:endParaRPr lang="en-GB" sz="1000" dirty="0">
                        <a:effectLst/>
                        <a:latin typeface="Times New Roman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14/10/2025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70491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 UIT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25/07/2025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493677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ServiceNow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76544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Qualification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20670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 Production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22/10/2025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68168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4B761B-4B6E-DF87-6662-33190A5E887C}"/>
              </a:ext>
            </a:extLst>
          </p:cNvPr>
          <p:cNvSpPr txBox="1"/>
          <p:nvPr/>
        </p:nvSpPr>
        <p:spPr>
          <a:xfrm>
            <a:off x="4446129" y="2014007"/>
            <a:ext cx="84666" cy="620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1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3E3AEE2-6558-A3DD-50A9-5FD00B8EE5EC}"/>
              </a:ext>
            </a:extLst>
          </p:cNvPr>
          <p:cNvGraphicFramePr>
            <a:graphicFrameLocks noGrp="1"/>
          </p:cNvGraphicFramePr>
          <p:nvPr/>
        </p:nvGraphicFramePr>
        <p:xfrm>
          <a:off x="309328" y="781559"/>
          <a:ext cx="11572874" cy="241350"/>
        </p:xfrm>
        <a:graphic>
          <a:graphicData uri="http://schemas.openxmlformats.org/drawingml/2006/table">
            <a:tbl>
              <a:tblPr/>
              <a:tblGrid>
                <a:gridCol w="1436185">
                  <a:extLst>
                    <a:ext uri="{9D8B030D-6E8A-4147-A177-3AD203B41FA5}">
                      <a16:colId xmlns:a16="http://schemas.microsoft.com/office/drawing/2014/main" val="1967802726"/>
                    </a:ext>
                  </a:extLst>
                </a:gridCol>
                <a:gridCol w="2094051">
                  <a:extLst>
                    <a:ext uri="{9D8B030D-6E8A-4147-A177-3AD203B41FA5}">
                      <a16:colId xmlns:a16="http://schemas.microsoft.com/office/drawing/2014/main" val="533935850"/>
                    </a:ext>
                  </a:extLst>
                </a:gridCol>
                <a:gridCol w="1630765">
                  <a:extLst>
                    <a:ext uri="{9D8B030D-6E8A-4147-A177-3AD203B41FA5}">
                      <a16:colId xmlns:a16="http://schemas.microsoft.com/office/drawing/2014/main" val="3700171075"/>
                    </a:ext>
                  </a:extLst>
                </a:gridCol>
                <a:gridCol w="2019925">
                  <a:extLst>
                    <a:ext uri="{9D8B030D-6E8A-4147-A177-3AD203B41FA5}">
                      <a16:colId xmlns:a16="http://schemas.microsoft.com/office/drawing/2014/main" val="1627890466"/>
                    </a:ext>
                  </a:extLst>
                </a:gridCol>
                <a:gridCol w="1649297">
                  <a:extLst>
                    <a:ext uri="{9D8B030D-6E8A-4147-A177-3AD203B41FA5}">
                      <a16:colId xmlns:a16="http://schemas.microsoft.com/office/drawing/2014/main" val="3055209928"/>
                    </a:ext>
                  </a:extLst>
                </a:gridCol>
                <a:gridCol w="2742651">
                  <a:extLst>
                    <a:ext uri="{9D8B030D-6E8A-4147-A177-3AD203B41FA5}">
                      <a16:colId xmlns:a16="http://schemas.microsoft.com/office/drawing/2014/main" val="1668055195"/>
                    </a:ext>
                  </a:extLst>
                </a:gridCol>
              </a:tblGrid>
              <a:tr h="24090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Organisation Name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Point of Contact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Reporting Period</a:t>
                      </a:r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624002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62022E38-2134-636F-CC14-C9DC74E67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98" y="9619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52DE2-C6B1-A5A7-B4EA-7AA1B02AACC5}"/>
              </a:ext>
            </a:extLst>
          </p:cNvPr>
          <p:cNvSpPr txBox="1"/>
          <p:nvPr/>
        </p:nvSpPr>
        <p:spPr>
          <a:xfrm>
            <a:off x="9909354" y="-3284"/>
            <a:ext cx="2295525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RAG Status Guidance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Off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Amber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In progress but at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Green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On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A8B3F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Complete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F5212E-176C-0C33-7641-924AA3430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8" y="400237"/>
            <a:ext cx="7020000" cy="208610"/>
          </a:xfrm>
        </p:spPr>
        <p:txBody>
          <a:bodyPr/>
          <a:lstStyle/>
          <a:p>
            <a:r>
              <a:rPr lang="en-GB" b="1" dirty="0"/>
              <a:t>M10/M11 Cutover Plan Status Report – M10 / M11 Agents Qualification Pathway 2 </a:t>
            </a:r>
          </a:p>
        </p:txBody>
      </p:sp>
    </p:spTree>
    <p:extLst>
      <p:ext uri="{BB962C8B-B14F-4D97-AF65-F5344CB8AC3E}">
        <p14:creationId xmlns:p14="http://schemas.microsoft.com/office/powerpoint/2010/main" val="20569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F3DAA-05A1-C639-BE6C-9748CBBA5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2188-679E-8CD7-D368-6347AF0E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8" y="400237"/>
            <a:ext cx="7020000" cy="208610"/>
          </a:xfrm>
        </p:spPr>
        <p:txBody>
          <a:bodyPr/>
          <a:lstStyle/>
          <a:p>
            <a:r>
              <a:rPr lang="en-GB" b="1" dirty="0"/>
              <a:t>M10/M11 Cutover Plan Status Report – M10 / M11 Agents Qualification Pathway 3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5358-8428-A21A-C2FD-FFA3272F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8A1D-C690-374A-BBAF-BE150B79E8D3}" type="slidenum">
              <a:rPr kumimoji="0" lang="en-GB" sz="1150" b="0" i="0" u="none" strike="noStrike" kern="1200" cap="none" spc="0" normalizeH="0" baseline="0" noProof="0" smtClean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15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60C57D-4ABA-9DC7-A659-7227232E9A44}"/>
              </a:ext>
            </a:extLst>
          </p:cNvPr>
          <p:cNvGraphicFramePr>
            <a:graphicFrameLocks noGrp="1"/>
          </p:cNvGraphicFramePr>
          <p:nvPr/>
        </p:nvGraphicFramePr>
        <p:xfrm>
          <a:off x="309328" y="1153157"/>
          <a:ext cx="11572409" cy="2040409"/>
        </p:xfrm>
        <a:graphic>
          <a:graphicData uri="http://schemas.openxmlformats.org/drawingml/2006/table">
            <a:tbl>
              <a:tblPr/>
              <a:tblGrid>
                <a:gridCol w="2718912">
                  <a:extLst>
                    <a:ext uri="{9D8B030D-6E8A-4147-A177-3AD203B41FA5}">
                      <a16:colId xmlns:a16="http://schemas.microsoft.com/office/drawing/2014/main" val="4096666056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231284979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451199427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1627792982"/>
                    </a:ext>
                  </a:extLst>
                </a:gridCol>
                <a:gridCol w="3825861">
                  <a:extLst>
                    <a:ext uri="{9D8B030D-6E8A-4147-A177-3AD203B41FA5}">
                      <a16:colId xmlns:a16="http://schemas.microsoft.com/office/drawing/2014/main" val="943474084"/>
                    </a:ext>
                  </a:extLst>
                </a:gridCol>
              </a:tblGrid>
              <a:tr h="335349">
                <a:tc>
                  <a:txBody>
                    <a:bodyPr/>
                    <a:lstStyle/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Activities</a:t>
                      </a:r>
                    </a:p>
                  </a:txBody>
                  <a:tcPr marL="4839" marR="4839" marT="4839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Start Date</a:t>
                      </a:r>
                    </a:p>
                  </a:txBody>
                  <a:tcPr marL="4839" marR="4839" marT="4839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Finish Date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Expected Finish Date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kumimoji="0" lang="en-US" altLang="en-US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Arial" charset="0"/>
                          <a:cs typeface="Arial"/>
                        </a:rPr>
                        <a:t>Current RAG</a:t>
                      </a:r>
                      <a:endParaRPr kumimoji="0" lang="en-US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Commentary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MHHS Functionality deployed to Production (declaration to the Programme that this will be complete in line with M11 timelines set out in the Cutover Plan)</a:t>
                      </a:r>
                      <a:endParaRPr lang="en-GB" sz="1000" dirty="0">
                        <a:effectLst/>
                        <a:latin typeface="Times New Roman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14/10/2025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2020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 UIT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09/09/2025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76384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ServiceNow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09/09/2025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09/09/2025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33955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Qualification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483801"/>
                  </a:ext>
                </a:extLst>
              </a:tr>
              <a:tr h="26408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 Production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22/10/2025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3721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58089BF-B417-66F3-81EA-59412BEB69D0}"/>
              </a:ext>
            </a:extLst>
          </p:cNvPr>
          <p:cNvSpPr txBox="1"/>
          <p:nvPr/>
        </p:nvSpPr>
        <p:spPr>
          <a:xfrm>
            <a:off x="4446129" y="2014007"/>
            <a:ext cx="84666" cy="620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1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0003283-04BE-8FF8-BF2B-824D25695E98}"/>
              </a:ext>
            </a:extLst>
          </p:cNvPr>
          <p:cNvGraphicFramePr>
            <a:graphicFrameLocks noGrp="1"/>
          </p:cNvGraphicFramePr>
          <p:nvPr/>
        </p:nvGraphicFramePr>
        <p:xfrm>
          <a:off x="309328" y="781559"/>
          <a:ext cx="11572874" cy="241350"/>
        </p:xfrm>
        <a:graphic>
          <a:graphicData uri="http://schemas.openxmlformats.org/drawingml/2006/table">
            <a:tbl>
              <a:tblPr/>
              <a:tblGrid>
                <a:gridCol w="1436185">
                  <a:extLst>
                    <a:ext uri="{9D8B030D-6E8A-4147-A177-3AD203B41FA5}">
                      <a16:colId xmlns:a16="http://schemas.microsoft.com/office/drawing/2014/main" val="1967802726"/>
                    </a:ext>
                  </a:extLst>
                </a:gridCol>
                <a:gridCol w="2094051">
                  <a:extLst>
                    <a:ext uri="{9D8B030D-6E8A-4147-A177-3AD203B41FA5}">
                      <a16:colId xmlns:a16="http://schemas.microsoft.com/office/drawing/2014/main" val="533935850"/>
                    </a:ext>
                  </a:extLst>
                </a:gridCol>
                <a:gridCol w="1630765">
                  <a:extLst>
                    <a:ext uri="{9D8B030D-6E8A-4147-A177-3AD203B41FA5}">
                      <a16:colId xmlns:a16="http://schemas.microsoft.com/office/drawing/2014/main" val="3700171075"/>
                    </a:ext>
                  </a:extLst>
                </a:gridCol>
                <a:gridCol w="2019925">
                  <a:extLst>
                    <a:ext uri="{9D8B030D-6E8A-4147-A177-3AD203B41FA5}">
                      <a16:colId xmlns:a16="http://schemas.microsoft.com/office/drawing/2014/main" val="1627890466"/>
                    </a:ext>
                  </a:extLst>
                </a:gridCol>
                <a:gridCol w="1649297">
                  <a:extLst>
                    <a:ext uri="{9D8B030D-6E8A-4147-A177-3AD203B41FA5}">
                      <a16:colId xmlns:a16="http://schemas.microsoft.com/office/drawing/2014/main" val="3055209928"/>
                    </a:ext>
                  </a:extLst>
                </a:gridCol>
                <a:gridCol w="2742651">
                  <a:extLst>
                    <a:ext uri="{9D8B030D-6E8A-4147-A177-3AD203B41FA5}">
                      <a16:colId xmlns:a16="http://schemas.microsoft.com/office/drawing/2014/main" val="1668055195"/>
                    </a:ext>
                  </a:extLst>
                </a:gridCol>
              </a:tblGrid>
              <a:tr h="24090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Organisation Name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Point of Contact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Reporting Period</a:t>
                      </a:r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624002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745DF966-BAF8-2EF4-BE5F-65A8F4EB2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98" y="9619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25A7C-16FA-6B36-3AB9-3F0A5E3239A4}"/>
              </a:ext>
            </a:extLst>
          </p:cNvPr>
          <p:cNvSpPr txBox="1"/>
          <p:nvPr/>
        </p:nvSpPr>
        <p:spPr>
          <a:xfrm>
            <a:off x="9909354" y="-3284"/>
            <a:ext cx="2295525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RAG Status Guidance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Off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Amber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In progress but at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Green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On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A8B3F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Complete</a:t>
            </a:r>
          </a:p>
        </p:txBody>
      </p:sp>
    </p:spTree>
    <p:extLst>
      <p:ext uri="{BB962C8B-B14F-4D97-AF65-F5344CB8AC3E}">
        <p14:creationId xmlns:p14="http://schemas.microsoft.com/office/powerpoint/2010/main" val="302759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A27A3-A652-C53E-FA00-614AAB529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8232-461E-C00B-FDB0-44EBF030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8" y="400237"/>
            <a:ext cx="7236000" cy="208610"/>
          </a:xfrm>
        </p:spPr>
        <p:txBody>
          <a:bodyPr/>
          <a:lstStyle/>
          <a:p>
            <a:r>
              <a:rPr lang="en-GB" b="1" dirty="0"/>
              <a:t>M10/M11 Cutover Plan Status Report – M10 / M11 Agents Qualification Pathway 4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67AC-BFEB-F098-E46C-E1C57846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8A1D-C690-374A-BBAF-BE150B79E8D3}" type="slidenum">
              <a:rPr kumimoji="0" lang="en-GB" sz="1150" b="0" i="0" u="none" strike="noStrike" kern="1200" cap="none" spc="0" normalizeH="0" baseline="0" noProof="0" smtClean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15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446145-C1EE-1641-1DDB-E4A9B02C2BE9}"/>
              </a:ext>
            </a:extLst>
          </p:cNvPr>
          <p:cNvGraphicFramePr>
            <a:graphicFrameLocks noGrp="1"/>
          </p:cNvGraphicFramePr>
          <p:nvPr/>
        </p:nvGraphicFramePr>
        <p:xfrm>
          <a:off x="309328" y="1153157"/>
          <a:ext cx="11572409" cy="2055923"/>
        </p:xfrm>
        <a:graphic>
          <a:graphicData uri="http://schemas.openxmlformats.org/drawingml/2006/table">
            <a:tbl>
              <a:tblPr/>
              <a:tblGrid>
                <a:gridCol w="2718912">
                  <a:extLst>
                    <a:ext uri="{9D8B030D-6E8A-4147-A177-3AD203B41FA5}">
                      <a16:colId xmlns:a16="http://schemas.microsoft.com/office/drawing/2014/main" val="4096666056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231284979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451199427"/>
                    </a:ext>
                  </a:extLst>
                </a:gridCol>
                <a:gridCol w="1256909">
                  <a:extLst>
                    <a:ext uri="{9D8B030D-6E8A-4147-A177-3AD203B41FA5}">
                      <a16:colId xmlns:a16="http://schemas.microsoft.com/office/drawing/2014/main" val="1627792982"/>
                    </a:ext>
                  </a:extLst>
                </a:gridCol>
                <a:gridCol w="3825861">
                  <a:extLst>
                    <a:ext uri="{9D8B030D-6E8A-4147-A177-3AD203B41FA5}">
                      <a16:colId xmlns:a16="http://schemas.microsoft.com/office/drawing/2014/main" val="943474084"/>
                    </a:ext>
                  </a:extLst>
                </a:gridCol>
              </a:tblGrid>
              <a:tr h="346819">
                <a:tc>
                  <a:txBody>
                    <a:bodyPr/>
                    <a:lstStyle/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Activities</a:t>
                      </a:r>
                    </a:p>
                  </a:txBody>
                  <a:tcPr marL="4839" marR="4839" marT="4839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Start Date</a:t>
                      </a:r>
                    </a:p>
                  </a:txBody>
                  <a:tcPr marL="4839" marR="4839" marT="4839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Finish Date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Expected Finish Date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kumimoji="0" lang="en-US" altLang="en-US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Current RAG</a:t>
                      </a:r>
                      <a:endParaRPr kumimoji="0" lang="en-US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/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Commentary</a:t>
                      </a:r>
                    </a:p>
                  </a:txBody>
                  <a:tcPr marL="4839" marR="4839" marT="4839" marB="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39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/>
                        </a:rPr>
                        <a:t>MHHS Functionality deployed to Production (declaration to the Programme that this will be complete in line with M11 timelines set out in the Cutover Plan) </a:t>
                      </a:r>
                      <a:endParaRPr lang="en-GB" sz="1000" dirty="0">
                        <a:effectLst/>
                        <a:latin typeface="Times New Roman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14/10/2025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kern="1200" baseline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93832"/>
                  </a:ext>
                </a:extLst>
              </a:tr>
              <a:tr h="2650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 UIT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22/08/2025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14167"/>
                  </a:ext>
                </a:extLst>
              </a:tr>
              <a:tr h="2650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ServiceNow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027371"/>
                  </a:ext>
                </a:extLst>
              </a:tr>
              <a:tr h="26509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Qualification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286544"/>
                  </a:ext>
                </a:extLst>
              </a:tr>
              <a:tr h="26509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DIP Production Onboarding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26/09/2025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22/10/2025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Agents to update</a:t>
                      </a:r>
                    </a:p>
                  </a:txBody>
                  <a:tcPr marL="36000" marR="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5876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1B104CC-3289-EE60-6429-63A6CBC9E57D}"/>
              </a:ext>
            </a:extLst>
          </p:cNvPr>
          <p:cNvSpPr txBox="1"/>
          <p:nvPr/>
        </p:nvSpPr>
        <p:spPr>
          <a:xfrm>
            <a:off x="4446129" y="2014007"/>
            <a:ext cx="84666" cy="620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C1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89A9F69-4B07-6098-2CA9-C6A5BF1F5F9C}"/>
              </a:ext>
            </a:extLst>
          </p:cNvPr>
          <p:cNvGraphicFramePr>
            <a:graphicFrameLocks noGrp="1"/>
          </p:cNvGraphicFramePr>
          <p:nvPr/>
        </p:nvGraphicFramePr>
        <p:xfrm>
          <a:off x="309328" y="781559"/>
          <a:ext cx="11572874" cy="241350"/>
        </p:xfrm>
        <a:graphic>
          <a:graphicData uri="http://schemas.openxmlformats.org/drawingml/2006/table">
            <a:tbl>
              <a:tblPr/>
              <a:tblGrid>
                <a:gridCol w="1436185">
                  <a:extLst>
                    <a:ext uri="{9D8B030D-6E8A-4147-A177-3AD203B41FA5}">
                      <a16:colId xmlns:a16="http://schemas.microsoft.com/office/drawing/2014/main" val="1967802726"/>
                    </a:ext>
                  </a:extLst>
                </a:gridCol>
                <a:gridCol w="2094051">
                  <a:extLst>
                    <a:ext uri="{9D8B030D-6E8A-4147-A177-3AD203B41FA5}">
                      <a16:colId xmlns:a16="http://schemas.microsoft.com/office/drawing/2014/main" val="533935850"/>
                    </a:ext>
                  </a:extLst>
                </a:gridCol>
                <a:gridCol w="1630765">
                  <a:extLst>
                    <a:ext uri="{9D8B030D-6E8A-4147-A177-3AD203B41FA5}">
                      <a16:colId xmlns:a16="http://schemas.microsoft.com/office/drawing/2014/main" val="3700171075"/>
                    </a:ext>
                  </a:extLst>
                </a:gridCol>
                <a:gridCol w="2019925">
                  <a:extLst>
                    <a:ext uri="{9D8B030D-6E8A-4147-A177-3AD203B41FA5}">
                      <a16:colId xmlns:a16="http://schemas.microsoft.com/office/drawing/2014/main" val="1627890466"/>
                    </a:ext>
                  </a:extLst>
                </a:gridCol>
                <a:gridCol w="1649297">
                  <a:extLst>
                    <a:ext uri="{9D8B030D-6E8A-4147-A177-3AD203B41FA5}">
                      <a16:colId xmlns:a16="http://schemas.microsoft.com/office/drawing/2014/main" val="3055209928"/>
                    </a:ext>
                  </a:extLst>
                </a:gridCol>
                <a:gridCol w="2742651">
                  <a:extLst>
                    <a:ext uri="{9D8B030D-6E8A-4147-A177-3AD203B41FA5}">
                      <a16:colId xmlns:a16="http://schemas.microsoft.com/office/drawing/2014/main" val="1668055195"/>
                    </a:ext>
                  </a:extLst>
                </a:gridCol>
              </a:tblGrid>
              <a:tr h="24090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Organisation Name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Point of Contact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Reporting Period</a:t>
                      </a:r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51" marR="88951" marT="44475" marB="44475" anchor="ctr">
                    <a:lnL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624002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7602F61B-DE1E-7461-797B-F9B8195C5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98" y="9619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-webkit-standard"/>
                <a:ea typeface="+mn-ea"/>
                <a:cs typeface="+mn-cs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AFD79-C484-2070-8015-C9FEA5A62864}"/>
              </a:ext>
            </a:extLst>
          </p:cNvPr>
          <p:cNvSpPr txBox="1"/>
          <p:nvPr/>
        </p:nvSpPr>
        <p:spPr>
          <a:xfrm>
            <a:off x="9909354" y="-3284"/>
            <a:ext cx="2295525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sng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RAG Status Guidance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Off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Amber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In progress but at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Green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On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A8B3F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Complete</a:t>
            </a:r>
          </a:p>
        </p:txBody>
      </p:sp>
    </p:spTree>
    <p:extLst>
      <p:ext uri="{BB962C8B-B14F-4D97-AF65-F5344CB8AC3E}">
        <p14:creationId xmlns:p14="http://schemas.microsoft.com/office/powerpoint/2010/main" val="53462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91A99-85D6-A8D1-61D5-5FAFA789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98" y="400237"/>
            <a:ext cx="4752000" cy="208610"/>
          </a:xfrm>
        </p:spPr>
        <p:txBody>
          <a:bodyPr/>
          <a:lstStyle/>
          <a:p>
            <a:r>
              <a:rPr lang="en-GB" b="1"/>
              <a:t>M10/M11 Cutover Plan Status Report – Risks and Issues 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6BD92-909E-C0F5-BE72-E1E7834C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C8A1D-C690-374A-BBAF-BE150B79E8D3}" type="slidenum">
              <a:rPr kumimoji="0" lang="en-GB" sz="1150" b="0" i="0" u="none" strike="noStrike" kern="1200" cap="none" spc="0" normalizeH="0" baseline="0" noProof="0" smtClean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15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AA2E7C-C604-B7B8-4482-454A23F6F458}"/>
              </a:ext>
            </a:extLst>
          </p:cNvPr>
          <p:cNvGraphicFramePr>
            <a:graphicFrameLocks noGrp="1"/>
          </p:cNvGraphicFramePr>
          <p:nvPr/>
        </p:nvGraphicFramePr>
        <p:xfrm>
          <a:off x="309798" y="1037081"/>
          <a:ext cx="11572404" cy="996158"/>
        </p:xfrm>
        <a:graphic>
          <a:graphicData uri="http://schemas.openxmlformats.org/drawingml/2006/table">
            <a:tbl>
              <a:tblPr firstRow="1" bandRow="1"/>
              <a:tblGrid>
                <a:gridCol w="544846">
                  <a:extLst>
                    <a:ext uri="{9D8B030D-6E8A-4147-A177-3AD203B41FA5}">
                      <a16:colId xmlns:a16="http://schemas.microsoft.com/office/drawing/2014/main" val="3518995403"/>
                    </a:ext>
                  </a:extLst>
                </a:gridCol>
                <a:gridCol w="3515481">
                  <a:extLst>
                    <a:ext uri="{9D8B030D-6E8A-4147-A177-3AD203B41FA5}">
                      <a16:colId xmlns:a16="http://schemas.microsoft.com/office/drawing/2014/main" val="989086474"/>
                    </a:ext>
                  </a:extLst>
                </a:gridCol>
                <a:gridCol w="6137541">
                  <a:extLst>
                    <a:ext uri="{9D8B030D-6E8A-4147-A177-3AD203B41FA5}">
                      <a16:colId xmlns:a16="http://schemas.microsoft.com/office/drawing/2014/main" val="3829659750"/>
                    </a:ext>
                  </a:extLst>
                </a:gridCol>
                <a:gridCol w="1374536">
                  <a:extLst>
                    <a:ext uri="{9D8B030D-6E8A-4147-A177-3AD203B41FA5}">
                      <a16:colId xmlns:a16="http://schemas.microsoft.com/office/drawing/2014/main" val="3445648742"/>
                    </a:ext>
                  </a:extLst>
                </a:gridCol>
              </a:tblGrid>
              <a:tr h="2646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kern="1200">
                          <a:solidFill>
                            <a:schemeClr val="lt1"/>
                          </a:solidFill>
                          <a:latin typeface="Arial"/>
                          <a:ea typeface="Arial" charset="0"/>
                          <a:cs typeface="Arial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kern="1200">
                          <a:solidFill>
                            <a:schemeClr val="lt1"/>
                          </a:solidFill>
                          <a:latin typeface="Arial"/>
                          <a:ea typeface="Arial" charset="0"/>
                          <a:cs typeface="Arial"/>
                        </a:rPr>
                        <a:t>Risk/Issue Description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1" kern="1200">
                          <a:solidFill>
                            <a:schemeClr val="lt1"/>
                          </a:solidFill>
                          <a:latin typeface="Arial"/>
                          <a:ea typeface="Arial" charset="0"/>
                          <a:cs typeface="Arial"/>
                        </a:rPr>
                        <a:t>Mitigation Plan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1" kern="1200">
                          <a:solidFill>
                            <a:schemeClr val="lt1"/>
                          </a:solidFill>
                          <a:latin typeface="Arial"/>
                          <a:ea typeface="Arial" charset="0"/>
                          <a:cs typeface="Arial"/>
                        </a:rPr>
                        <a:t>Target Date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147462"/>
                  </a:ext>
                </a:extLst>
              </a:tr>
              <a:tr h="134663">
                <a:tc>
                  <a:txBody>
                    <a:bodyPr/>
                    <a:lstStyle/>
                    <a:p>
                      <a:pPr algn="ctr"/>
                      <a:r>
                        <a:rPr lang="en-GB" sz="1000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000" b="0" strike="noStrike" kern="12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b="0" i="0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209178"/>
                  </a:ext>
                </a:extLst>
              </a:tr>
              <a:tr h="134663">
                <a:tc>
                  <a:txBody>
                    <a:bodyPr/>
                    <a:lstStyle/>
                    <a:p>
                      <a:pPr algn="ctr"/>
                      <a:r>
                        <a:rPr lang="en-GB" sz="1000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000" b="0" strike="noStrike" kern="12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b="0" i="0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805254"/>
                  </a:ext>
                </a:extLst>
              </a:tr>
              <a:tr h="134663">
                <a:tc>
                  <a:txBody>
                    <a:bodyPr/>
                    <a:lstStyle/>
                    <a:p>
                      <a:pPr algn="ctr"/>
                      <a:r>
                        <a:rPr lang="en-GB" sz="1000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000" b="0" strike="noStrike" kern="12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b="0" i="0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88717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96D8879-9B45-0A04-A849-A7E78B03AA79}"/>
              </a:ext>
            </a:extLst>
          </p:cNvPr>
          <p:cNvSpPr/>
          <p:nvPr/>
        </p:nvSpPr>
        <p:spPr>
          <a:xfrm>
            <a:off x="309798" y="2461473"/>
            <a:ext cx="11572404" cy="254812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Additional Commentary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414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(Please indicate if there is anything you would like to highlight to the Programme only and not more widely)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4142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8540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41425"/>
      </a:dk1>
      <a:lt1>
        <a:srgbClr val="FFFFFF"/>
      </a:lt1>
      <a:dk2>
        <a:srgbClr val="041425"/>
      </a:dk2>
      <a:lt2>
        <a:srgbClr val="FFFFFF"/>
      </a:lt2>
      <a:accent1>
        <a:srgbClr val="5161FC"/>
      </a:accent1>
      <a:accent2>
        <a:srgbClr val="FF3C49"/>
      </a:accent2>
      <a:accent3>
        <a:srgbClr val="00B4AC"/>
      </a:accent3>
      <a:accent4>
        <a:srgbClr val="7D4FC9"/>
      </a:accent4>
      <a:accent5>
        <a:srgbClr val="051426"/>
      </a:accent5>
      <a:accent6>
        <a:srgbClr val="A8B3F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496DF2EAA6AE4D9D7B0C271930E2C5" ma:contentTypeVersion="27" ma:contentTypeDescription="Create a new document." ma:contentTypeScope="" ma:versionID="725b1e0ee31005f7124940781a13c848">
  <xsd:schema xmlns:xsd="http://www.w3.org/2001/XMLSchema" xmlns:xs="http://www.w3.org/2001/XMLSchema" xmlns:p="http://schemas.microsoft.com/office/2006/metadata/properties" xmlns:ns1="bd33e3ac-2b0a-46b1-bdf5-c59f013ac619" xmlns:ns3="336dc6f7-e858-42a6-bc18-5509d747a3d8" targetNamespace="http://schemas.microsoft.com/office/2006/metadata/properties" ma:root="true" ma:fieldsID="d89368f98964f0fd12640449bcf9b62f" ns1:_="" ns3:_="">
    <xsd:import namespace="bd33e3ac-2b0a-46b1-bdf5-c59f013ac619"/>
    <xsd:import namespace="336dc6f7-e858-42a6-bc18-5509d747a3d8"/>
    <xsd:element name="properties">
      <xsd:complexType>
        <xsd:sequence>
          <xsd:element name="documentManagement">
            <xsd:complexType>
              <xsd:all>
                <xsd:element ref="ns1:ShortName1" minOccurs="0"/>
                <xsd:element ref="ns1:Status"/>
                <xsd:element ref="ns1:V" minOccurs="0"/>
                <xsd:element ref="ns1:DocNumber" minOccurs="0"/>
                <xsd:element ref="ns1:SecurityClassification" minOccurs="0"/>
                <xsd:element ref="ns1:Thenme" minOccurs="0"/>
                <xsd:element ref="ns1:ActionWith" minOccurs="0"/>
                <xsd:element ref="ns1:MediaServiceMetadata" minOccurs="0"/>
                <xsd:element ref="ns1:MediaServiceFastMetadata" minOccurs="0"/>
                <xsd:element ref="ns1:MediaServiceSearchProperties" minOccurs="0"/>
                <xsd:element ref="ns1:MediaServiceObjectDetectorVersions" minOccurs="0"/>
                <xsd:element ref="ns1:MediaServiceDateTaken" minOccurs="0"/>
                <xsd:element ref="ns1:MediaServiceGenerationTime" minOccurs="0"/>
                <xsd:element ref="ns1:MediaServiceEventHashCode" minOccurs="0"/>
                <xsd:element ref="ns1:MediaLengthInSeconds" minOccurs="0"/>
                <xsd:element ref="ns1:Archive" minOccurs="0"/>
                <xsd:element ref="ns1:lcf76f155ced4ddcb4097134ff3c332f" minOccurs="0"/>
                <xsd:element ref="ns3:TaxCatchAll" minOccurs="0"/>
                <xsd:element ref="ns1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3e3ac-2b0a-46b1-bdf5-c59f013ac619" elementFormDefault="qualified">
    <xsd:import namespace="http://schemas.microsoft.com/office/2006/documentManagement/types"/>
    <xsd:import namespace="http://schemas.microsoft.com/office/infopath/2007/PartnerControls"/>
    <xsd:element name="ShortName1" ma:index="0" nillable="true" ma:displayName="Short Name" ma:format="Dropdown" ma:internalName="ShortName1">
      <xsd:simpleType>
        <xsd:restriction base="dms:Text">
          <xsd:maxLength value="255"/>
        </xsd:restriction>
      </xsd:simpleType>
    </xsd:element>
    <xsd:element name="Status" ma:index="2" ma:displayName="Status" ma:default="Draft" ma:format="Dropdown" ma:internalName="Status">
      <xsd:simpleType>
        <xsd:restriction base="dms:Choice">
          <xsd:enumeration value="Draft"/>
          <xsd:enumeration value="Under Review"/>
          <xsd:enumeration value="Awaiting Approval"/>
          <xsd:enumeration value="Conditionally Approved"/>
          <xsd:enumeration value="Approved"/>
          <xsd:enumeration value="Published to Public"/>
          <xsd:enumeration value="Withdrawn"/>
        </xsd:restriction>
      </xsd:simpleType>
    </xsd:element>
    <xsd:element name="V" ma:index="3" nillable="true" ma:displayName="V" ma:format="Dropdown" ma:internalName="V">
      <xsd:simpleType>
        <xsd:restriction base="dms:Text">
          <xsd:maxLength value="255"/>
        </xsd:restriction>
      </xsd:simpleType>
    </xsd:element>
    <xsd:element name="DocNumber" ma:index="4" nillable="true" ma:displayName="Document Number" ma:format="Dropdown" ma:internalName="DocNumber">
      <xsd:simpleType>
        <xsd:restriction base="dms:Text">
          <xsd:maxLength value="255"/>
        </xsd:restriction>
      </xsd:simpleType>
    </xsd:element>
    <xsd:element name="SecurityClassification" ma:index="5" nillable="true" ma:displayName="Security Classification" ma:format="Dropdown" ma:internalName="SecurityClassification">
      <xsd:simpleType>
        <xsd:restriction base="dms:Text">
          <xsd:maxLength value="255"/>
        </xsd:restriction>
      </xsd:simpleType>
    </xsd:element>
    <xsd:element name="Thenme" ma:index="6" nillable="true" ma:displayName="Theme" ma:format="Dropdown" ma:internalName="Thenme">
      <xsd:simpleType>
        <xsd:restriction base="dms:Choice">
          <xsd:enumeration value="Elexon Helix Service Management"/>
          <xsd:enumeration value="Elexon Helix Service Management Readiness Workshop 1: Introduction"/>
          <xsd:enumeration value="Elexon Helix Service Management Readiness Workshop 2: Change Management"/>
          <xsd:enumeration value="Elexon Helix Service Management Readiness Workshop 3: Incident and Major Incident Management"/>
          <xsd:enumeration value="Elexon Helix Service Management Readiness Workshop 4: Problem Management"/>
          <xsd:enumeration value="Elexon Helix Service Management Readiness Workshop 5: Triage and Business Support Model"/>
          <xsd:enumeration value="Elexon Helix Service Management Readiness Workshop 6: Data Integration Platform"/>
          <xsd:enumeration value="Data Cleanse Plan"/>
          <xsd:enumeration value="Cutover Plan"/>
          <xsd:enumeration value="MHHS Participant Cutover Plan - Central Parties"/>
          <xsd:enumeration value="MHHS Participant Cutover Plan - Constituency Groups"/>
          <xsd:enumeration value="Elexon Helix Supplier of Last Resort (SoLR)"/>
          <xsd:enumeration value="M10/M11 Reporting Template - MHHS Cutover Communications Approach"/>
        </xsd:restriction>
      </xsd:simpleType>
    </xsd:element>
    <xsd:element name="ActionWith" ma:index="7" nillable="true" ma:displayName="Action With" ma:format="Dropdown" ma:internalName="ActionWith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Archive" ma:index="23" nillable="true" ma:displayName="Archive" ma:default="1" ma:internalName="Archive">
      <xsd:simpleType>
        <xsd:restriction base="dms:Boolea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729a3f8-4722-4e57-9e2a-e61faa73ad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dc6f7-e858-42a6-bc18-5509d747a3d8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5f1e5067-ddb0-411a-8f94-61acb4b168fa}" ma:internalName="TaxCatchAll" ma:showField="CatchAllData" ma:web="336dc6f7-e858-42a6-bc18-5509d747a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bd33e3ac-2b0a-46b1-bdf5-c59f013ac619">Approved</Status>
    <DocNumber xmlns="bd33e3ac-2b0a-46b1-bdf5-c59f013ac619">MHHS-DEL4061</DocNumber>
    <V xmlns="bd33e3ac-2b0a-46b1-bdf5-c59f013ac619">1.0</V>
    <Archive xmlns="bd33e3ac-2b0a-46b1-bdf5-c59f013ac619">false</Archive>
    <ShortName1 xmlns="bd33e3ac-2b0a-46b1-bdf5-c59f013ac619">M10.M11 Agent Reporting Template - MHHS Cutover Communications Approach</ShortName1>
    <Thenme xmlns="bd33e3ac-2b0a-46b1-bdf5-c59f013ac619">M10/M11 Reporting Template - MHHS Cutover Communications Approach</Thenme>
    <SecurityClassification xmlns="bd33e3ac-2b0a-46b1-bdf5-c59f013ac619">Public</SecurityClassification>
    <ActionWith xmlns="bd33e3ac-2b0a-46b1-bdf5-c59f013ac619">Public</ActionWith>
    <TaxCatchAll xmlns="336dc6f7-e858-42a6-bc18-5509d747a3d8" xsi:nil="true"/>
    <lcf76f155ced4ddcb4097134ff3c332f xmlns="bd33e3ac-2b0a-46b1-bdf5-c59f013ac6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7A8CF4-8852-4AD1-BF64-E1E0E81E6E6B}"/>
</file>

<file path=customXml/itemProps2.xml><?xml version="1.0" encoding="utf-8"?>
<ds:datastoreItem xmlns:ds="http://schemas.openxmlformats.org/officeDocument/2006/customXml" ds:itemID="{CEF25822-FF29-4954-A9FC-D4B3F34BD4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5E7FB1-C51C-46BF-94F7-D7AF54DD4D31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36dc6f7-e858-42a6-bc18-5509d747a3d8"/>
    <ds:schemaRef ds:uri="http://purl.org/dc/terms/"/>
    <ds:schemaRef ds:uri="http://schemas.microsoft.com/office/infopath/2007/PartnerControls"/>
    <ds:schemaRef ds:uri="1ec6c686-3e88-4115-b468-4b1672fc2d3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832</Words>
  <Application>Microsoft Macintosh PowerPoint</Application>
  <PresentationFormat>Widescreen</PresentationFormat>
  <Paragraphs>256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-webkit-standard</vt:lpstr>
      <vt:lpstr>Aptos</vt:lpstr>
      <vt:lpstr>Arial</vt:lpstr>
      <vt:lpstr>Calibri</vt:lpstr>
      <vt:lpstr>Courier New</vt:lpstr>
      <vt:lpstr>Times New Roman</vt:lpstr>
      <vt:lpstr>1_Office Theme</vt:lpstr>
      <vt:lpstr>M10/M11 Agent Reporting Template</vt:lpstr>
      <vt:lpstr>M10/M11 Cutover Plan Reporting</vt:lpstr>
      <vt:lpstr>PowerPoint Presentation</vt:lpstr>
      <vt:lpstr>PowerPoint Presentation</vt:lpstr>
      <vt:lpstr>M10/M11 Cutover Plan Status Report – M10 / M11 Agents Qualification Pathway 2 </vt:lpstr>
      <vt:lpstr>M10/M11 Cutover Plan Status Report – M10 / M11 Agents Qualification Pathway 3 </vt:lpstr>
      <vt:lpstr>M10/M11 Cutover Plan Status Report – M10 / M11 Agents Qualification Pathway 4 </vt:lpstr>
      <vt:lpstr>M10/M11 Cutover Plan Status Report – Risks and Issues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Hannah Barker</cp:lastModifiedBy>
  <cp:revision>2</cp:revision>
  <dcterms:created xsi:type="dcterms:W3CDTF">2025-07-02T08:28:29Z</dcterms:created>
  <dcterms:modified xsi:type="dcterms:W3CDTF">2025-08-01T13:30:11Z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0x01010024496DF2EAA6AE4D9D7B0C271930E2C5</vt:lpwstr>
  </property>
  <property fmtid="{D5CDD505-2E9C-101B-9397-08002B2CF9AE}" pid="3" name="MediaServiceImageTags">
    <vt:lpwstr/>
  </property>
</Properties>
</file>